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1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_rels/notesSlide1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9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22.xml.rels" ContentType="application/vnd.openxmlformats-package.relationships+xml"/>
  <Override PartName="/ppt/notesSlides/notesSlide25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_rels/slideLayout3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24.xml.rels" ContentType="application/vnd.openxmlformats-package.relationships+xml"/>
  <Override PartName="/ppt/slides/_rels/slide28.xml.rels" ContentType="application/vnd.openxmlformats-package.relationships+xml"/>
  <Override PartName="/ppt/slides/_rels/slide23.xml.rels" ContentType="application/vnd.openxmlformats-package.relationships+xml"/>
  <Override PartName="/ppt/slides/_rels/slide27.xml.rels" ContentType="application/vnd.openxmlformats-package.relationships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/>
  <p:notesSz cx="6888162" cy="100203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&lt;cabeçalho&gt;</a:t>
            </a:r>
            <a:endParaRPr/>
          </a:p>
        </p:txBody>
      </p:sp>
      <p:sp>
        <p:nvSpPr>
          <p:cNvPr id="166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16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t-BR"/>
              <a:t>&lt;rodapé&gt;</a:t>
            </a:r>
            <a:endParaRPr/>
          </a:p>
        </p:txBody>
      </p:sp>
      <p:sp>
        <p:nvSpPr>
          <p:cNvPr id="168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31A19141-31F1-41B1-8131-71314191F1F1}" type="slidenum">
              <a:rPr lang="pt-B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1111B1-B151-4111-B131-F1412151E1D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1C191E1-0191-4131-9111-513191D1119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D1B151-5151-4161-8141-5181A1F1713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D10131A1-0161-41B1-91A1-5131512121D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E16101A1-C181-4121-B141-F161E151319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151B1F1-1171-4111-91B1-01E1012101E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E111A161-2161-41B1-9101-61D10121316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1515131-51B1-4131-9181-9151211131B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1D11161-5121-4111-A131-5171F18171C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D1C1A121-B111-4171-9161-A1516141B1B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151F141-E121-41B1-91D1-51B11131D11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5131C1-C1B1-4111-A131-01A15121B1E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C1C1E1-6101-41A1-B171-9161A111B18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119161-4171-4171-8141-013161A1C13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1F1E1B1-0181-41B1-B1F1-E1E13141412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1110031-F1C1-4191-8131-71A111F1A14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710141-01D1-41E1-91E1-F11101D131D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71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E1D111-6171-4131-9141-3171A11161A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73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1514141-5191-41A1-B171-E191214161C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75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1F13121-F111-41C1-81E1-712161C1714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D111E1-81E1-4171-A101-F1611111218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A12171-6171-4181-8151-91A1D151D15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1E1F121-B191-4101-91A1-410161E1519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E19131-41C1-4111-B171-4121B19191D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D121A1-C161-4111-8111-9141B131C11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11314171-1131-4121-A131-1171614131D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18161B1-B191-4101-A181-F14191A1316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61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852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61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852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61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852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61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852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720" cy="10411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</p:spPr>
      </p:sp>
      <p:sp>
        <p:nvSpPr>
          <p:cNvPr id="1" name="CustomShape 2"/>
          <p:cNvSpPr/>
          <p:nvPr/>
        </p:nvSpPr>
        <p:spPr>
          <a:xfrm>
            <a:off x="4381560" y="-7200"/>
            <a:ext cx="4762080" cy="637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</p:spPr>
      </p:sp>
      <p:sp>
        <p:nvSpPr>
          <p:cNvPr id="2" name="CustomShape 3"/>
          <p:cNvSpPr/>
          <p:nvPr/>
        </p:nvSpPr>
        <p:spPr>
          <a:xfrm>
            <a:off x="-29160" y="421560"/>
            <a:ext cx="9162720" cy="6487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10800">
            <a:solidFill>
              <a:srgbClr val="008abf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-21600" y="495360"/>
            <a:ext cx="9175320" cy="529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9360">
            <a:solidFill>
              <a:srgbClr val="009dd9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pt-BR" sz="5000">
                <a:solidFill>
                  <a:srgbClr val="04617b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SzPct val="85000"/>
              <a:buFont charset="2" typeface="Wingdings 2"/>
              <a:buChar char=""/>
            </a:pPr>
            <a:r>
              <a:rPr lang="pt-BR" sz="2400">
                <a:solidFill>
                  <a:srgbClr val="000000"/>
                </a:solidFill>
                <a:latin typeface="Constantia"/>
              </a:rPr>
              <a:t>Segundo nível</a:t>
            </a:r>
            <a:endParaRPr/>
          </a:p>
          <a:p>
            <a:pPr lvl="1">
              <a:buSzPct val="85000"/>
              <a:buFont charset="2" typeface="Wingdings 2"/>
              <a:buChar char=""/>
            </a:pPr>
            <a:r>
              <a:rPr lang="pt-BR" sz="2100">
                <a:solidFill>
                  <a:srgbClr val="000000"/>
                </a:solidFill>
                <a:latin typeface="Constantia"/>
              </a:rPr>
              <a:t>Terceiro nível</a:t>
            </a:r>
            <a:endParaRPr/>
          </a:p>
          <a:p>
            <a:pPr lvl="2">
              <a:buSzPct val="70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Quarto nível</a:t>
            </a:r>
            <a:endParaRPr/>
          </a:p>
          <a:p>
            <a:pPr lvl="3">
              <a:buSzPct val="6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Quinto nível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11217131-B121-4111-A101-D131E171A171}" type="slidenum">
              <a:rPr lang="pt-BR">
                <a:solidFill>
                  <a:srgbClr val="000000"/>
                </a:solidFill>
                <a:latin typeface="Constantia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9360" y="-7200"/>
            <a:ext cx="9162720" cy="10411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</p:spPr>
      </p:sp>
      <p:sp>
        <p:nvSpPr>
          <p:cNvPr id="42" name="CustomShape 2"/>
          <p:cNvSpPr/>
          <p:nvPr/>
        </p:nvSpPr>
        <p:spPr>
          <a:xfrm>
            <a:off x="4381560" y="-7200"/>
            <a:ext cx="4762080" cy="637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</p:spPr>
      </p:sp>
      <p:sp>
        <p:nvSpPr>
          <p:cNvPr id="43" name="CustomShape 3"/>
          <p:cNvSpPr/>
          <p:nvPr/>
        </p:nvSpPr>
        <p:spPr>
          <a:xfrm>
            <a:off x="-29160" y="421560"/>
            <a:ext cx="9162720" cy="6487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10800">
            <a:solidFill>
              <a:srgbClr val="008abf"/>
            </a:solidFill>
            <a:round/>
          </a:ln>
        </p:spPr>
      </p:sp>
      <p:sp>
        <p:nvSpPr>
          <p:cNvPr id="44" name="CustomShape 4"/>
          <p:cNvSpPr/>
          <p:nvPr/>
        </p:nvSpPr>
        <p:spPr>
          <a:xfrm>
            <a:off x="-21600" y="495360"/>
            <a:ext cx="9175320" cy="529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9360">
            <a:solidFill>
              <a:srgbClr val="009dd9"/>
            </a:solidFill>
            <a:round/>
          </a:ln>
        </p:spPr>
      </p:sp>
      <p:sp>
        <p:nvSpPr>
          <p:cNvPr id="45" name="PlaceHolder 5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anchor="b" bIns="0" lIns="0" rIns="18360" tIns="0"/>
          <a:p>
            <a:pPr>
              <a:lnSpc>
                <a:spcPct val="100000"/>
              </a:lnSpc>
            </a:pPr>
            <a:r>
              <a:rPr b="1" lang="pt-BR" sz="5600">
                <a:solidFill>
                  <a:srgbClr val="50e0ea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8" name="PlaceHolder 8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C13161-41A1-4121-81B1-91D161C11101}" type="slidenum">
              <a:rPr lang="pt-BR">
                <a:solidFill>
                  <a:srgbClr val="000000"/>
                </a:solidFill>
                <a:latin typeface="Constantia"/>
              </a:rPr>
              <a:t>&lt;número&gt;</a:t>
            </a:fld>
            <a:endParaRPr/>
          </a:p>
        </p:txBody>
      </p:sp>
      <p:sp>
        <p:nvSpPr>
          <p:cNvPr id="49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-9360" y="-7200"/>
            <a:ext cx="9162720" cy="10411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</p:spPr>
      </p:sp>
      <p:sp>
        <p:nvSpPr>
          <p:cNvPr id="83" name="CustomShape 2"/>
          <p:cNvSpPr/>
          <p:nvPr/>
        </p:nvSpPr>
        <p:spPr>
          <a:xfrm>
            <a:off x="4381560" y="-7200"/>
            <a:ext cx="4762080" cy="637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</p:spPr>
      </p:sp>
      <p:sp>
        <p:nvSpPr>
          <p:cNvPr id="84" name="CustomShape 3"/>
          <p:cNvSpPr/>
          <p:nvPr/>
        </p:nvSpPr>
        <p:spPr>
          <a:xfrm>
            <a:off x="-29160" y="421560"/>
            <a:ext cx="9162720" cy="6487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10800">
            <a:solidFill>
              <a:srgbClr val="008abf"/>
            </a:solidFill>
            <a:round/>
          </a:ln>
        </p:spPr>
      </p:sp>
      <p:sp>
        <p:nvSpPr>
          <p:cNvPr id="85" name="CustomShape 4"/>
          <p:cNvSpPr/>
          <p:nvPr/>
        </p:nvSpPr>
        <p:spPr>
          <a:xfrm>
            <a:off x="-21600" y="495360"/>
            <a:ext cx="9175320" cy="529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9360">
            <a:solidFill>
              <a:srgbClr val="009dd9"/>
            </a:solidFill>
            <a:round/>
          </a:ln>
        </p:spPr>
      </p:sp>
      <p:sp>
        <p:nvSpPr>
          <p:cNvPr id="86" name="PlaceHolder 5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87" name="PlaceHolder 6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88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1713181-F101-4100-A1B1-41A111D111E1}" type="slidenum">
              <a:rPr lang="pt-BR">
                <a:solidFill>
                  <a:srgbClr val="000000"/>
                </a:solidFill>
                <a:latin typeface="Constantia"/>
              </a:rPr>
              <a:t>&lt;número&gt;</a:t>
            </a:fld>
            <a:endParaRPr/>
          </a:p>
        </p:txBody>
      </p:sp>
      <p:sp>
        <p:nvSpPr>
          <p:cNvPr id="89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90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-9360" y="-7200"/>
            <a:ext cx="9162720" cy="10411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</p:spPr>
      </p:sp>
      <p:sp>
        <p:nvSpPr>
          <p:cNvPr id="124" name="CustomShape 2"/>
          <p:cNvSpPr/>
          <p:nvPr/>
        </p:nvSpPr>
        <p:spPr>
          <a:xfrm>
            <a:off x="4381560" y="-7200"/>
            <a:ext cx="4762080" cy="637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</p:spPr>
      </p:sp>
      <p:sp>
        <p:nvSpPr>
          <p:cNvPr id="125" name="CustomShape 3"/>
          <p:cNvSpPr/>
          <p:nvPr/>
        </p:nvSpPr>
        <p:spPr>
          <a:xfrm>
            <a:off x="-29160" y="421560"/>
            <a:ext cx="9162720" cy="6487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10800">
            <a:solidFill>
              <a:srgbClr val="008abf"/>
            </a:solidFill>
            <a:round/>
          </a:ln>
        </p:spPr>
      </p:sp>
      <p:sp>
        <p:nvSpPr>
          <p:cNvPr id="126" name="CustomShape 4"/>
          <p:cNvSpPr/>
          <p:nvPr/>
        </p:nvSpPr>
        <p:spPr>
          <a:xfrm>
            <a:off x="-21600" y="495360"/>
            <a:ext cx="9175320" cy="529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9360">
            <a:solidFill>
              <a:srgbClr val="009dd9"/>
            </a:solidFill>
            <a:round/>
          </a:ln>
        </p:spPr>
      </p:sp>
      <p:sp>
        <p:nvSpPr>
          <p:cNvPr id="127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anchor="b" bIns="0" lIns="0" rIns="0"/>
          <a:p>
            <a:pPr>
              <a:lnSpc>
                <a:spcPct val="100000"/>
              </a:lnSpc>
            </a:pPr>
            <a:r>
              <a:rPr lang="pt-BR" sz="5000">
                <a:solidFill>
                  <a:srgbClr val="04617b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128" name="PlaceHolder 6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29" name="PlaceHolder 7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30" name="PlaceHolder 8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7171B1-B1A1-4191-A121-A101E1A151A1}" type="slidenum">
              <a:rPr lang="pt-BR">
                <a:solidFill>
                  <a:srgbClr val="000000"/>
                </a:solidFill>
                <a:latin typeface="Constantia"/>
              </a:rPr>
              <a:t>&lt;número&gt;</a:t>
            </a:fld>
            <a:endParaRPr/>
          </a:p>
        </p:txBody>
      </p:sp>
      <p:sp>
        <p:nvSpPr>
          <p:cNvPr id="131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8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04617b"/>
                </a:solidFill>
                <a:latin typeface="Calibri"/>
              </a:rPr>
              <a:t>CONSELHOS MUNICIPAIS DOS DIREITOS DO IDOSO</a:t>
            </a:r>
            <a:endParaRPr/>
          </a:p>
        </p:txBody>
      </p:sp>
      <p:sp>
        <p:nvSpPr>
          <p:cNvPr id="170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b="1" lang="pt-BR" sz="4000">
                <a:solidFill>
                  <a:srgbClr val="000000"/>
                </a:solidFill>
                <a:latin typeface="Constantia"/>
              </a:rPr>
              <a:t>NOTAS INTRODUTÓRIAS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 nodeType="clickEffect">
                      <p:stCondLst>
                        <p:cond delay="indefinite"/>
                      </p:stCondLst>
                      <p:childTnLst>
                        <p:par>
                          <p:cTn fill="hold" id="4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2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dur="2000" fill="freeze" id="7"/>
                                        <p:tgtEl>
                                          <p:spTgt spid="170">
                                            <p:txEl>
                                              <p:pRg end="2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04617b"/>
                </a:solidFill>
                <a:latin typeface="Calibri"/>
              </a:rPr>
              <a:t>CONSELHOS MUNICIPAIS: </a:t>
            </a:r>
            <a:r>
              <a:rPr lang="pt-BR" sz="2800">
                <a:solidFill>
                  <a:srgbClr val="04617b"/>
                </a:solidFill>
                <a:latin typeface="Calibri"/>
              </a:rPr>
              <a:t>
</a:t>
            </a:r>
            <a:r>
              <a:rPr lang="pt-BR" sz="2800">
                <a:solidFill>
                  <a:srgbClr val="04617b"/>
                </a:solidFill>
                <a:latin typeface="Calibri"/>
              </a:rPr>
              <a:t>FUNDAMENTOS LEGAIS</a:t>
            </a:r>
            <a:endParaRPr/>
          </a:p>
        </p:txBody>
      </p:sp>
      <p:sp>
        <p:nvSpPr>
          <p:cNvPr id="188" name="TextShape 2"/>
          <p:cNvSpPr txBox="1"/>
          <p:nvPr/>
        </p:nvSpPr>
        <p:spPr>
          <a:xfrm>
            <a:off x="838080" y="2362320"/>
            <a:ext cx="7692840" cy="4161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O Estatuto do Idoso (Lei 10.741/03), reafirma ser papel do Estado, através de seus órgãos públicos, o dever de assegurar ao idoso todos os direitos da cidadania, garantindo sua </a:t>
            </a:r>
            <a:r>
              <a:rPr lang="pt-BR" sz="2600" u="sng">
                <a:solidFill>
                  <a:srgbClr val="000000"/>
                </a:solidFill>
                <a:latin typeface="Constantia"/>
              </a:rPr>
              <a:t>participação</a:t>
            </a:r>
            <a:r>
              <a:rPr lang="pt-BR" sz="2600">
                <a:solidFill>
                  <a:srgbClr val="000000"/>
                </a:solidFill>
                <a:latin typeface="Constantia"/>
              </a:rPr>
              <a:t>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No Art. 7º, reitera-se que cabe aos Conselhos Nacional, Estaduais e Municipais do Idoso, o zelo pelo cumprimento dos direitos do idoso. </a:t>
            </a:r>
            <a:endParaRPr/>
          </a:p>
        </p:txBody>
      </p:sp>
    </p:spTree>
  </p:cSld>
  <p:timing>
    <p:tnLst>
      <p:par>
        <p:cTn dur="indefinite" id="101" nodeType="tmRoot" restart="never">
          <p:childTnLst>
            <p:seq>
              <p:cTn dur="indefinite" id="102" nodeType="mainSeq">
                <p:childTnLst>
                  <p:par>
                    <p:cTn fill="hold" id="103" nodeType="clickEffect">
                      <p:stCondLst>
                        <p:cond delay="indefinite"/>
                      </p:stCondLst>
                      <p:childTnLst>
                        <p:par>
                          <p:cTn fill="hold" id="104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05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19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107"/>
                                        <p:tgtEl>
                                          <p:spTgt spid="188">
                                            <p:txEl>
                                              <p:pRg end="19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108"/>
                                        <p:tgtEl>
                                          <p:spTgt spid="188">
                                            <p:txEl>
                                              <p:pRg end="19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109"/>
                                        <p:tgtEl>
                                          <p:spTgt spid="188">
                                            <p:txEl>
                                              <p:pRg end="19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0" nodeType="clickEffect">
                      <p:stCondLst>
                        <p:cond delay="indefinite"/>
                      </p:stCondLst>
                      <p:childTnLst>
                        <p:par>
                          <p:cTn fill="hold" id="111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12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330" st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114"/>
                                        <p:tgtEl>
                                          <p:spTgt spid="188">
                                            <p:txEl>
                                              <p:pRg end="330" st="19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115"/>
                                        <p:tgtEl>
                                          <p:spTgt spid="188">
                                            <p:txEl>
                                              <p:pRg end="330" st="19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116"/>
                                        <p:tgtEl>
                                          <p:spTgt spid="188">
                                            <p:txEl>
                                              <p:pRg end="330" st="1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04617b"/>
                </a:solidFill>
                <a:latin typeface="Calibri"/>
              </a:rPr>
              <a:t>CONSELHOS MUNICIPAIS: </a:t>
            </a:r>
            <a:r>
              <a:rPr lang="pt-BR" sz="2800">
                <a:solidFill>
                  <a:srgbClr val="04617b"/>
                </a:solidFill>
                <a:latin typeface="Calibri"/>
              </a:rPr>
              <a:t>
</a:t>
            </a:r>
            <a:r>
              <a:rPr lang="pt-BR" sz="2800">
                <a:solidFill>
                  <a:srgbClr val="04617b"/>
                </a:solidFill>
                <a:latin typeface="Calibri"/>
              </a:rPr>
              <a:t>FUNDAMENTOS LEGAIS</a:t>
            </a:r>
            <a:endParaRPr/>
          </a:p>
        </p:txBody>
      </p:sp>
      <p:sp>
        <p:nvSpPr>
          <p:cNvPr id="190" name="TextShape 2"/>
          <p:cNvSpPr txBox="1"/>
          <p:nvPr/>
        </p:nvSpPr>
        <p:spPr>
          <a:xfrm>
            <a:off x="755640" y="2565000"/>
            <a:ext cx="7745040" cy="3877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A Lei Estadual nº 11.863/97 dispõe sobre a Política Estadual do Idoso e cria o Conselho Estadual dos Direitos do Idoso – CEDI.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No Art. 2º, VI, destaca como princípio “a formulação, coordenação, a supervisão e a avaliação dos serviços ofertados, dos planos, programas e projetos no âmbito estadual, regional e municipal”. </a:t>
            </a:r>
            <a:endParaRPr/>
          </a:p>
        </p:txBody>
      </p:sp>
    </p:spTree>
  </p:cSld>
  <p:timing>
    <p:tnLst>
      <p:par>
        <p:cTn dur="indefinite" id="117" nodeType="tmRoot" restart="never">
          <p:childTnLst>
            <p:seq>
              <p:cTn dur="indefinite" id="118" nodeType="mainSeq">
                <p:childTnLst>
                  <p:par>
                    <p:cTn fill="hold" id="119" nodeType="clickEffect">
                      <p:stCondLst>
                        <p:cond delay="indefinite"/>
                      </p:stCondLst>
                      <p:childTnLst>
                        <p:par>
                          <p:cTn fill="hold" id="120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21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12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123"/>
                                        <p:tgtEl>
                                          <p:spTgt spid="190">
                                            <p:txEl>
                                              <p:pRg end="128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124"/>
                                        <p:tgtEl>
                                          <p:spTgt spid="190">
                                            <p:txEl>
                                              <p:pRg end="128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125"/>
                                        <p:tgtEl>
                                          <p:spTgt spid="190">
                                            <p:txEl>
                                              <p:pRg end="12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6" nodeType="clickEffect">
                      <p:stCondLst>
                        <p:cond delay="indefinite"/>
                      </p:stCondLst>
                      <p:childTnLst>
                        <p:par>
                          <p:cTn fill="hold" id="127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28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324" st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130"/>
                                        <p:tgtEl>
                                          <p:spTgt spid="190">
                                            <p:txEl>
                                              <p:pRg end="324" st="12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131"/>
                                        <p:tgtEl>
                                          <p:spTgt spid="190">
                                            <p:txEl>
                                              <p:pRg end="324" st="12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132"/>
                                        <p:tgtEl>
                                          <p:spTgt spid="190">
                                            <p:txEl>
                                              <p:pRg end="324" st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755640" y="476280"/>
            <a:ext cx="792432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pt-BR" sz="2800">
                <a:solidFill>
                  <a:srgbClr val="04617b"/>
                </a:solidFill>
                <a:latin typeface="Calibri"/>
              </a:rPr>
              <a:t>CONSELHOS MUNICIPAIS: ATRIBUIÇÕES</a:t>
            </a:r>
            <a:endParaRPr/>
          </a:p>
        </p:txBody>
      </p:sp>
      <p:sp>
        <p:nvSpPr>
          <p:cNvPr id="192" name="TextShape 2"/>
          <p:cNvSpPr txBox="1"/>
          <p:nvPr/>
        </p:nvSpPr>
        <p:spPr>
          <a:xfrm>
            <a:off x="971640" y="2708280"/>
            <a:ext cx="7692840" cy="3723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Os Conselhos têm atribuições específicas e competências limitadas, não tendo responsabilidade pela a execução das ações.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A execução fica a cargo do gestor – poder público em qualquer instância. </a:t>
            </a:r>
            <a:endParaRPr/>
          </a:p>
        </p:txBody>
      </p:sp>
    </p:spTree>
  </p:cSld>
  <p:timing>
    <p:tnLst>
      <p:par>
        <p:cTn dur="indefinite" id="133" nodeType="tmRoot" restart="never">
          <p:childTnLst>
            <p:seq>
              <p:cTn dur="indefinite" id="134" nodeType="mainSeq">
                <p:childTnLst>
                  <p:par>
                    <p:cTn fill="hold" id="135" nodeType="clickEffect">
                      <p:stCondLst>
                        <p:cond delay="indefinite"/>
                      </p:stCondLst>
                      <p:childTnLst>
                        <p:par>
                          <p:cTn fill="hold" id="136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37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12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139"/>
                                        <p:tgtEl>
                                          <p:spTgt spid="192">
                                            <p:txEl>
                                              <p:pRg end="12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140"/>
                                        <p:tgtEl>
                                          <p:spTgt spid="192">
                                            <p:txEl>
                                              <p:pRg end="12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141"/>
                                        <p:tgtEl>
                                          <p:spTgt spid="192">
                                            <p:txEl>
                                              <p:pRg end="12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2" nodeType="clickEffect">
                      <p:stCondLst>
                        <p:cond delay="indefinite"/>
                      </p:stCondLst>
                      <p:childTnLst>
                        <p:par>
                          <p:cTn fill="hold" id="143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44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197" st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146"/>
                                        <p:tgtEl>
                                          <p:spTgt spid="192">
                                            <p:txEl>
                                              <p:pRg end="197" st="12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147"/>
                                        <p:tgtEl>
                                          <p:spTgt spid="192">
                                            <p:txEl>
                                              <p:pRg end="197" st="12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148"/>
                                        <p:tgtEl>
                                          <p:spTgt spid="192">
                                            <p:txEl>
                                              <p:pRg end="197" st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400">
                <a:solidFill>
                  <a:srgbClr val="04617b"/>
                </a:solidFill>
                <a:latin typeface="Calibri"/>
              </a:rPr>
              <a:t>O PAPEL E IMPORTÂNCIA DOS CONSELHOS MUNICIPAIS DOS DIREITOS DO IDOSO - CMDI.</a:t>
            </a:r>
            <a:r>
              <a:rPr lang="pt-BR" sz="3200">
                <a:solidFill>
                  <a:srgbClr val="04617b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194" name="TextShape 2"/>
          <p:cNvSpPr txBox="1"/>
          <p:nvPr/>
        </p:nvSpPr>
        <p:spPr>
          <a:xfrm>
            <a:off x="838080" y="2362320"/>
            <a:ext cx="7692840" cy="4495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400">
                <a:solidFill>
                  <a:srgbClr val="000000"/>
                </a:solidFill>
                <a:latin typeface="Constantia"/>
              </a:rPr>
              <a:t>A existência dos CMDI é importante, porque contribui na sedimentação de uma sociedade participativa, tendo os seguintes papéis: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SzPct val="85000"/>
              <a:buFont charset="2" typeface="Wingdings 2"/>
              <a:buChar char=""/>
            </a:pPr>
            <a:r>
              <a:rPr lang="pt-BR" sz="2200">
                <a:solidFill>
                  <a:srgbClr val="000000"/>
                </a:solidFill>
                <a:latin typeface="Constantia"/>
              </a:rPr>
              <a:t>estimular os idosos, para que participem da formulação da Política Municipal do Idoso;</a:t>
            </a:r>
            <a:endParaRPr/>
          </a:p>
          <a:p>
            <a:pPr lvl="1">
              <a:lnSpc>
                <a:spcPct val="100000"/>
              </a:lnSpc>
              <a:buSzPct val="85000"/>
              <a:buFont charset="2" typeface="Wingdings 2"/>
              <a:buChar char=""/>
            </a:pPr>
            <a:r>
              <a:rPr lang="pt-BR" sz="2200">
                <a:solidFill>
                  <a:srgbClr val="000000"/>
                </a:solidFill>
                <a:latin typeface="Constantia"/>
              </a:rPr>
              <a:t>sensibilizar os Poderes Públicos Municipais, quanto às responsabilidades no atendimento das demandas do segmento, em conformidade com as políticas públicas do idoso;</a:t>
            </a:r>
            <a:endParaRPr/>
          </a:p>
          <a:p>
            <a:pPr lvl="1">
              <a:lnSpc>
                <a:spcPct val="100000"/>
              </a:lnSpc>
              <a:buSzPct val="85000"/>
              <a:buFont charset="2" typeface="Wingdings 2"/>
              <a:buChar char=""/>
            </a:pPr>
            <a:r>
              <a:rPr lang="pt-BR" sz="2200">
                <a:solidFill>
                  <a:srgbClr val="000000"/>
                </a:solidFill>
                <a:latin typeface="Constantia"/>
              </a:rPr>
              <a:t>procurar formas de parceria, que promovam os direitos dos idosos;</a:t>
            </a:r>
            <a:endParaRPr/>
          </a:p>
        </p:txBody>
      </p:sp>
    </p:spTree>
  </p:cSld>
  <p:timing>
    <p:tnLst>
      <p:par>
        <p:cTn dur="indefinite" id="149" nodeType="tmRoot" restart="never">
          <p:childTnLst>
            <p:seq>
              <p:cTn dur="indefinite" id="150" nodeType="mainSeq">
                <p:childTnLst>
                  <p:par>
                    <p:cTn fill="hold" id="151">
                      <p:stCondLst>
                        <p:cond delay="indefinite"/>
                      </p:stCondLst>
                      <p:childTnLst>
                        <p:par>
                          <p:cTn fill="hold" id="152">
                            <p:stCondLst>
                              <p:cond delay="0"/>
                            </p:stCondLst>
                            <p:childTnLst>
                              <p:par>
                                <p:cTn fill="hold" id="15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12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55"/>
                                        <p:tgtEl>
                                          <p:spTgt spid="194">
                                            <p:txEl>
                                              <p:pRg end="12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56"/>
                                        <p:tgtEl>
                                          <p:spTgt spid="194">
                                            <p:txEl>
                                              <p:pRg end="12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7">
                      <p:stCondLst>
                        <p:cond delay="indefinite"/>
                      </p:stCondLst>
                      <p:childTnLst>
                        <p:par>
                          <p:cTn fill="hold" id="158">
                            <p:stCondLst>
                              <p:cond delay="0"/>
                            </p:stCondLst>
                            <p:childTnLst>
                              <p:par>
                                <p:cTn fill="hold" id="15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216" st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61"/>
                                        <p:tgtEl>
                                          <p:spTgt spid="194">
                                            <p:txEl>
                                              <p:pRg end="216" st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62"/>
                                        <p:tgtEl>
                                          <p:spTgt spid="194">
                                            <p:txEl>
                                              <p:pRg end="216" st="1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3">
                      <p:stCondLst>
                        <p:cond delay="indefinite"/>
                      </p:stCondLst>
                      <p:childTnLst>
                        <p:par>
                          <p:cTn fill="hold" id="164">
                            <p:stCondLst>
                              <p:cond delay="0"/>
                            </p:stCondLst>
                            <p:childTnLst>
                              <p:par>
                                <p:cTn fill="hold" id="16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382" st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67"/>
                                        <p:tgtEl>
                                          <p:spTgt spid="194">
                                            <p:txEl>
                                              <p:pRg end="382" st="2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68"/>
                                        <p:tgtEl>
                                          <p:spTgt spid="194">
                                            <p:txEl>
                                              <p:pRg end="382" st="2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9">
                      <p:stCondLst>
                        <p:cond delay="indefinite"/>
                      </p:stCondLst>
                      <p:childTnLst>
                        <p:par>
                          <p:cTn fill="hold" id="170">
                            <p:stCondLst>
                              <p:cond delay="0"/>
                            </p:stCondLst>
                            <p:childTnLst>
                              <p:par>
                                <p:cTn fill="hold" id="17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448" st="3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73"/>
                                        <p:tgtEl>
                                          <p:spTgt spid="194">
                                            <p:txEl>
                                              <p:pRg end="448" st="3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74"/>
                                        <p:tgtEl>
                                          <p:spTgt spid="194">
                                            <p:txEl>
                                              <p:pRg end="448" st="3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400">
                <a:solidFill>
                  <a:srgbClr val="04617b"/>
                </a:solidFill>
                <a:latin typeface="Calibri"/>
              </a:rPr>
              <a:t>O PAPEL E IMPORTÂNCIA DOS CONSELHOS MUNICIPAIS DOS DIREITOS DO IDOSO - CMDI.</a:t>
            </a:r>
            <a:r>
              <a:rPr lang="pt-BR" sz="3200">
                <a:solidFill>
                  <a:srgbClr val="04617b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196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 lvl="1">
              <a:lnSpc>
                <a:spcPct val="100000"/>
              </a:lnSpc>
              <a:buSzPct val="85000"/>
              <a:buFont charset="2" typeface="Wingdings 2"/>
              <a:buChar char=""/>
            </a:pPr>
            <a:r>
              <a:rPr lang="pt-BR" sz="2200">
                <a:solidFill>
                  <a:srgbClr val="000000"/>
                </a:solidFill>
                <a:latin typeface="Constantia"/>
              </a:rPr>
              <a:t>estimular a organização de idosos e sua efetiva participação social, visando sua integração e exercício pleno da cidadania;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SzPct val="85000"/>
              <a:buFont charset="2" typeface="Wingdings 2"/>
              <a:buChar char=""/>
            </a:pPr>
            <a:r>
              <a:rPr lang="pt-BR" sz="2200">
                <a:solidFill>
                  <a:srgbClr val="000000"/>
                </a:solidFill>
                <a:latin typeface="Constantia"/>
              </a:rPr>
              <a:t>promover a interlocução entre a Sociedade e o Poder Público;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SzPct val="85000"/>
              <a:buFont charset="2" typeface="Wingdings 2"/>
              <a:buChar char=""/>
            </a:pPr>
            <a:r>
              <a:rPr lang="pt-BR" sz="2200">
                <a:solidFill>
                  <a:srgbClr val="000000"/>
                </a:solidFill>
                <a:latin typeface="Constantia"/>
              </a:rPr>
              <a:t>formular, implantar, avaliar, supervisionar e fiscalizar a Política Municipal do Idoso;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SzPct val="85000"/>
              <a:buFont charset="2" typeface="Wingdings 2"/>
              <a:buChar char=""/>
            </a:pPr>
            <a:r>
              <a:rPr lang="pt-BR" sz="2200">
                <a:solidFill>
                  <a:srgbClr val="000000"/>
                </a:solidFill>
                <a:latin typeface="Constantia"/>
              </a:rPr>
              <a:t>incentivar e apoiar ações concretas, em favor dos idosos, visando assegurar sua continuidade.</a:t>
            </a:r>
            <a:endParaRPr/>
          </a:p>
        </p:txBody>
      </p:sp>
    </p:spTree>
  </p:cSld>
  <p:timing>
    <p:tnLst>
      <p:par>
        <p:cTn dur="indefinite" id="175" nodeType="tmRoot" restart="never">
          <p:childTnLst>
            <p:seq>
              <p:cTn dur="indefinite" id="176" nodeType="mainSeq">
                <p:childTnLst>
                  <p:par>
                    <p:cTn fill="hold" id="177" nodeType="clickEffect">
                      <p:stCondLst>
                        <p:cond delay="indefinite"/>
                      </p:stCondLst>
                      <p:childTnLst>
                        <p:par>
                          <p:cTn fill="hold" id="178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79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2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181"/>
                                        <p:tgtEl>
                                          <p:spTgt spid="196">
                                            <p:txEl>
                                              <p:pRg end="124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182"/>
                                        <p:tgtEl>
                                          <p:spTgt spid="196">
                                            <p:txEl>
                                              <p:pRg end="124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183"/>
                                        <p:tgtEl>
                                          <p:spTgt spid="196">
                                            <p:txEl>
                                              <p:pRg end="12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4" nodeType="clickEffect">
                      <p:stCondLst>
                        <p:cond delay="indefinite"/>
                      </p:stCondLst>
                      <p:childTnLst>
                        <p:par>
                          <p:cTn fill="hold" id="185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86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86" st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188"/>
                                        <p:tgtEl>
                                          <p:spTgt spid="196">
                                            <p:txEl>
                                              <p:pRg end="186" st="12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189"/>
                                        <p:tgtEl>
                                          <p:spTgt spid="196">
                                            <p:txEl>
                                              <p:pRg end="186" st="12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190"/>
                                        <p:tgtEl>
                                          <p:spTgt spid="196">
                                            <p:txEl>
                                              <p:pRg end="186" st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1" nodeType="clickEffect">
                      <p:stCondLst>
                        <p:cond delay="indefinite"/>
                      </p:stCondLst>
                      <p:childTnLst>
                        <p:par>
                          <p:cTn fill="hold" id="192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93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275" st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195"/>
                                        <p:tgtEl>
                                          <p:spTgt spid="196">
                                            <p:txEl>
                                              <p:pRg end="275" st="18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196"/>
                                        <p:tgtEl>
                                          <p:spTgt spid="196">
                                            <p:txEl>
                                              <p:pRg end="275" st="18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197"/>
                                        <p:tgtEl>
                                          <p:spTgt spid="196">
                                            <p:txEl>
                                              <p:pRg end="275" st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8" nodeType="clickEffect">
                      <p:stCondLst>
                        <p:cond delay="indefinite"/>
                      </p:stCondLst>
                      <p:childTnLst>
                        <p:par>
                          <p:cTn fill="hold" id="199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00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70" st="2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202"/>
                                        <p:tgtEl>
                                          <p:spTgt spid="196">
                                            <p:txEl>
                                              <p:pRg end="370" st="27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03"/>
                                        <p:tgtEl>
                                          <p:spTgt spid="196">
                                            <p:txEl>
                                              <p:pRg end="370" st="27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204"/>
                                        <p:tgtEl>
                                          <p:spTgt spid="196">
                                            <p:txEl>
                                              <p:pRg end="370" st="2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684360" y="1557360"/>
            <a:ext cx="7772040" cy="1469520"/>
          </a:xfrm>
          <a:prstGeom prst="rect">
            <a:avLst/>
          </a:prstGeom>
        </p:spPr>
        <p:txBody>
          <a:bodyPr anchor="b" bIns="0" lIns="0" rIns="18360" tIns="0"/>
          <a:p>
            <a:pPr>
              <a:lnSpc>
                <a:spcPct val="100000"/>
              </a:lnSpc>
            </a:pPr>
            <a:r>
              <a:rPr lang="pt-BR" sz="5600">
                <a:solidFill>
                  <a:srgbClr val="50e0ea"/>
                </a:solidFill>
                <a:latin typeface="Calibri"/>
              </a:rPr>
              <a:t>O PAPEL DOS</a:t>
            </a:r>
            <a:r>
              <a:rPr b="1" lang="pt-BR" sz="5600">
                <a:solidFill>
                  <a:srgbClr val="50e0ea"/>
                </a:solidFill>
                <a:latin typeface="Calibri"/>
              </a:rPr>
              <a:t> </a:t>
            </a:r>
            <a:r>
              <a:rPr lang="pt-BR" sz="5600">
                <a:solidFill>
                  <a:srgbClr val="50e0ea"/>
                </a:solidFill>
                <a:latin typeface="Calibri"/>
              </a:rPr>
              <a:t>CONSELHEIROS</a:t>
            </a:r>
            <a:endParaRPr/>
          </a:p>
        </p:txBody>
      </p:sp>
      <p:sp>
        <p:nvSpPr>
          <p:cNvPr id="198" name="TextShape 2"/>
          <p:cNvSpPr txBox="1"/>
          <p:nvPr/>
        </p:nvSpPr>
        <p:spPr>
          <a:xfrm>
            <a:off x="1476360" y="4005360"/>
            <a:ext cx="6400440" cy="576000"/>
          </a:xfrm>
          <a:prstGeom prst="rect">
            <a:avLst/>
          </a:prstGeom>
        </p:spPr>
        <p:txBody>
          <a:bodyPr bIns="45000" lIns="0" rIns="18360" tIns="45000"/>
          <a:p>
            <a:pPr algn="r">
              <a:lnSpc>
                <a:spcPct val="100000"/>
              </a:lnSpc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ATRIBUIÇÕES E COMPETÊNCIAS</a:t>
            </a:r>
            <a:endParaRPr/>
          </a:p>
        </p:txBody>
      </p:sp>
    </p:spTree>
  </p:cSld>
  <p:timing>
    <p:tnLst>
      <p:par>
        <p:cTn dur="indefinite" id="205" nodeType="tmRoot" restart="never">
          <p:childTnLst>
            <p:seq>
              <p:cTn dur="indefinite" id="206" nodeType="mainSeq">
                <p:childTnLst>
                  <p:par>
                    <p:cTn fill="hold" id="207" nodeType="clickEffect">
                      <p:stCondLst>
                        <p:cond delay="indefinite"/>
                      </p:stCondLst>
                      <p:childTnLst>
                        <p:par>
                          <p:cTn fill="hold" id="208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09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dur="2000" fill="freeze" id="211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2" nodeType="clickEffect">
                      <p:stCondLst>
                        <p:cond delay="indefinite"/>
                      </p:stCondLst>
                      <p:childTnLst>
                        <p:par>
                          <p:cTn fill="hold" id="213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14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2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dur="2000" fill="freeze" id="216"/>
                                        <p:tgtEl>
                                          <p:spTgt spid="198">
                                            <p:txEl>
                                              <p:pRg end="27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611640" y="476640"/>
            <a:ext cx="8229240" cy="638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pt-BR" sz="5000">
                <a:solidFill>
                  <a:srgbClr val="04617b"/>
                </a:solidFill>
                <a:latin typeface="Calibri"/>
              </a:rPr>
              <a:t>COMPOSIÇÃO DE UM CONSELHO</a:t>
            </a:r>
            <a:endParaRPr/>
          </a:p>
        </p:txBody>
      </p:sp>
      <p:sp>
        <p:nvSpPr>
          <p:cNvPr id="200" name="TextShape 2"/>
          <p:cNvSpPr txBox="1"/>
          <p:nvPr/>
        </p:nvSpPr>
        <p:spPr>
          <a:xfrm>
            <a:off x="683640" y="1484640"/>
            <a:ext cx="7745040" cy="38775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O Conselho,  vinculado a estrutura da Secretaria de Assistência Social, ou órgão equivalente, é composto por órgãos ou entidades governamentais e entidades não governamentais, com representação </a:t>
            </a:r>
            <a:r>
              <a:rPr b="1" lang="pt-BR" sz="2600">
                <a:solidFill>
                  <a:srgbClr val="000000"/>
                </a:solidFill>
                <a:latin typeface="Constantia"/>
              </a:rPr>
              <a:t>paritária,</a:t>
            </a:r>
            <a:r>
              <a:rPr lang="pt-BR" sz="2600">
                <a:solidFill>
                  <a:srgbClr val="000000"/>
                </a:solidFill>
                <a:latin typeface="Constantia"/>
              </a:rPr>
              <a:t> composta por membros efetivos, titulares e respectivos suplentes das representações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É possível prever a participação, como conselheiro, de pessoa idosa na condição de representante de usuários – medida que deverá ser  proposta através de lei municipal, corroborada pelo regimento interno do Conselho.</a:t>
            </a:r>
            <a:r>
              <a:rPr lang="pt-BR" sz="2600">
                <a:solidFill>
                  <a:srgbClr val="000000"/>
                </a:solidFill>
                <a:latin typeface="Constantia"/>
              </a:rPr>
              <a:t> </a:t>
            </a:r>
            <a:endParaRPr/>
          </a:p>
        </p:txBody>
      </p:sp>
    </p:spTree>
  </p:cSld>
  <p:timing>
    <p:tnLst>
      <p:par>
        <p:cTn dur="indefinite" id="217" nodeType="tmRoot" restart="never">
          <p:childTnLst>
            <p:seq>
              <p:cTn dur="indefinite" id="218" nodeType="mainSeq">
                <p:childTnLst>
                  <p:par>
                    <p:cTn fill="hold" id="219" nodeType="clickEffect">
                      <p:stCondLst>
                        <p:cond delay="indefinite"/>
                      </p:stCondLst>
                      <p:childTnLst>
                        <p:par>
                          <p:cTn fill="hold" id="220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21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28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223"/>
                                        <p:tgtEl>
                                          <p:spTgt spid="200">
                                            <p:txEl>
                                              <p:pRg end="289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24"/>
                                        <p:tgtEl>
                                          <p:spTgt spid="200">
                                            <p:txEl>
                                              <p:pRg end="289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225"/>
                                        <p:tgtEl>
                                          <p:spTgt spid="200">
                                            <p:txEl>
                                              <p:pRg end="28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6">
                      <p:stCondLst>
                        <p:cond delay="indefinite"/>
                      </p:stCondLst>
                      <p:childTnLst>
                        <p:par>
                          <p:cTn fill="hold" id="227">
                            <p:stCondLst>
                              <p:cond delay="0"/>
                            </p:stCondLst>
                            <p:childTnLst>
                              <p:par>
                                <p:cTn fill="hold" id="228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508" st="2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230"/>
                                        <p:tgtEl>
                                          <p:spTgt spid="200">
                                            <p:txEl>
                                              <p:pRg end="508" st="29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31"/>
                                        <p:tgtEl>
                                          <p:spTgt spid="200">
                                            <p:txEl>
                                              <p:pRg end="508" st="29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232"/>
                                        <p:tgtEl>
                                          <p:spTgt spid="200">
                                            <p:txEl>
                                              <p:pRg end="508" st="2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762120" y="762120"/>
            <a:ext cx="7924320" cy="77760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pt-BR" sz="2000">
                <a:solidFill>
                  <a:srgbClr val="04617b"/>
                </a:solidFill>
                <a:latin typeface="Calibri"/>
              </a:rPr>
              <a:t>CABE AOS REPRESENTANTES DA SOCIEDADE CIVIL</a:t>
            </a:r>
            <a:endParaRPr/>
          </a:p>
        </p:txBody>
      </p:sp>
      <p:sp>
        <p:nvSpPr>
          <p:cNvPr id="202" name="TextShape 2"/>
          <p:cNvSpPr txBox="1"/>
          <p:nvPr/>
        </p:nvSpPr>
        <p:spPr>
          <a:xfrm>
            <a:off x="468360" y="2852640"/>
            <a:ext cx="8229240" cy="3671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conhecer a Legislação do Idoso em todas as áreas;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conhecer o papel do Conselheiro representante do Poder Público;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Contribuir para o levantamento da realidade do Idoso no Município;</a:t>
            </a:r>
            <a:endParaRPr/>
          </a:p>
        </p:txBody>
      </p:sp>
    </p:spTree>
  </p:cSld>
  <p:timing>
    <p:tnLst>
      <p:par>
        <p:cTn dur="indefinite" id="233" nodeType="tmRoot" restart="never">
          <p:childTnLst>
            <p:seq>
              <p:cTn dur="indefinite" id="234" nodeType="mainSeq">
                <p:childTnLst>
                  <p:par>
                    <p:cTn fill="hold" id="235" nodeType="clickEffect">
                      <p:stCondLst>
                        <p:cond delay="indefinite"/>
                      </p:stCondLst>
                      <p:childTnLst>
                        <p:par>
                          <p:cTn fill="hold" id="236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37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5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239"/>
                                        <p:tgtEl>
                                          <p:spTgt spid="202">
                                            <p:txEl>
                                              <p:pRg end="5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240"/>
                                        <p:tgtEl>
                                          <p:spTgt spid="202">
                                            <p:txEl>
                                              <p:pRg end="5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1" nodeType="clickEffect">
                      <p:stCondLst>
                        <p:cond delay="indefinite"/>
                      </p:stCondLst>
                      <p:childTnLst>
                        <p:par>
                          <p:cTn fill="hold" id="242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43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16" st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245"/>
                                        <p:tgtEl>
                                          <p:spTgt spid="202">
                                            <p:txEl>
                                              <p:pRg end="116" st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246"/>
                                        <p:tgtEl>
                                          <p:spTgt spid="202">
                                            <p:txEl>
                                              <p:pRg end="116" st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7" nodeType="clickEffect">
                      <p:stCondLst>
                        <p:cond delay="indefinite"/>
                      </p:stCondLst>
                      <p:childTnLst>
                        <p:par>
                          <p:cTn fill="hold" id="248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49" nodeType="clickEffect" presetClass="entr" presetID="2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84" st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2000" fill="hold" id="251"/>
                                        <p:tgtEl>
                                          <p:spTgt spid="202">
                                            <p:txEl>
                                              <p:pRg end="184" st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2000" fill="hold" id="252"/>
                                        <p:tgtEl>
                                          <p:spTgt spid="202">
                                            <p:txEl>
                                              <p:pRg end="184" st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755640" y="549360"/>
            <a:ext cx="7924320" cy="77760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000">
                <a:solidFill>
                  <a:srgbClr val="04617b"/>
                </a:solidFill>
                <a:latin typeface="Calibri"/>
              </a:rPr>
              <a:t>CABE AOS REPRESENTANTES DA SOCIEDADE CIVIL</a:t>
            </a:r>
            <a:endParaRPr/>
          </a:p>
        </p:txBody>
      </p:sp>
      <p:sp>
        <p:nvSpPr>
          <p:cNvPr id="204" name="TextShape 2"/>
          <p:cNvSpPr txBox="1"/>
          <p:nvPr/>
        </p:nvSpPr>
        <p:spPr>
          <a:xfrm>
            <a:off x="395280" y="2349360"/>
            <a:ext cx="8229240" cy="4103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manter contatos com entidades prestadoras de serviços, Instituições de Longa Permanência para Idosos (ILPI’s), Centros de Convivência, clubes de idosos, associações e sociedades comunitárias, pessoas dedicadas aos idosos, movimentos sociais, organizações de classe;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promover e participar de atividades e iniciativas de interesse do idoso; 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apresentar relatórios escritos ou orais, nas reuniões sobre as atividades realizadas;</a:t>
            </a:r>
            <a:endParaRPr/>
          </a:p>
          <a:p>
            <a:pPr>
              <a:lnSpc>
                <a:spcPct val="80000"/>
              </a:lnSpc>
            </a:pPr>
            <a:endParaRPr/>
          </a:p>
        </p:txBody>
      </p:sp>
    </p:spTree>
  </p:cSld>
  <p:timing>
    <p:tnLst>
      <p:par>
        <p:cTn dur="indefinite" id="253" nodeType="tmRoot" restart="never">
          <p:childTnLst>
            <p:seq>
              <p:cTn dur="indefinite" id="254" nodeType="mainSeq">
                <p:childTnLst>
                  <p:par>
                    <p:cTn fill="hold" id="255" nodeType="clickEffect">
                      <p:stCondLst>
                        <p:cond delay="indefinite"/>
                      </p:stCondLst>
                      <p:childTnLst>
                        <p:par>
                          <p:cTn fill="hold" id="256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57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267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259"/>
                                        <p:tgtEl>
                                          <p:spTgt spid="204">
                                            <p:txEl>
                                              <p:pRg end="267" st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60"/>
                                        <p:tgtEl>
                                          <p:spTgt spid="204">
                                            <p:txEl>
                                              <p:pRg end="267" st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261"/>
                                        <p:tgtEl>
                                          <p:spTgt spid="204">
                                            <p:txEl>
                                              <p:pRg end="267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2" nodeType="clickEffect">
                      <p:stCondLst>
                        <p:cond delay="indefinite"/>
                      </p:stCondLst>
                      <p:childTnLst>
                        <p:par>
                          <p:cTn fill="hold" id="263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64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343" st="2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266"/>
                                        <p:tgtEl>
                                          <p:spTgt spid="204">
                                            <p:txEl>
                                              <p:pRg end="343" st="26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67"/>
                                        <p:tgtEl>
                                          <p:spTgt spid="204">
                                            <p:txEl>
                                              <p:pRg end="343" st="26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268"/>
                                        <p:tgtEl>
                                          <p:spTgt spid="204">
                                            <p:txEl>
                                              <p:pRg end="343" st="2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9" nodeType="clickEffect">
                      <p:stCondLst>
                        <p:cond delay="indefinite"/>
                      </p:stCondLst>
                      <p:childTnLst>
                        <p:par>
                          <p:cTn fill="hold" id="270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71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431" st="3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273"/>
                                        <p:tgtEl>
                                          <p:spTgt spid="204">
                                            <p:txEl>
                                              <p:pRg end="431" st="34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74"/>
                                        <p:tgtEl>
                                          <p:spTgt spid="204">
                                            <p:txEl>
                                              <p:pRg end="431" st="34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275"/>
                                        <p:tgtEl>
                                          <p:spTgt spid="204">
                                            <p:txEl>
                                              <p:pRg end="431" st="3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762120" y="762120"/>
            <a:ext cx="7924320" cy="77760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000">
                <a:solidFill>
                  <a:srgbClr val="04617b"/>
                </a:solidFill>
                <a:latin typeface="Calibri"/>
              </a:rPr>
              <a:t>CABE AOS REPRESENTANTES DA SOCIEDADE CIVIL</a:t>
            </a:r>
            <a:endParaRPr/>
          </a:p>
        </p:txBody>
      </p:sp>
      <p:sp>
        <p:nvSpPr>
          <p:cNvPr id="206" name="TextShape 2"/>
          <p:cNvSpPr txBox="1"/>
          <p:nvPr/>
        </p:nvSpPr>
        <p:spPr>
          <a:xfrm>
            <a:off x="250920" y="2421000"/>
            <a:ext cx="8229240" cy="4103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SzPct val="95000"/>
              <a:buFont charset="2" typeface="Wingdings 2"/>
              <a:buChar char=""/>
            </a:pPr>
            <a:r>
              <a:rPr lang="pt-BR">
                <a:solidFill>
                  <a:srgbClr val="000000"/>
                </a:solidFill>
                <a:latin typeface="Constantia"/>
              </a:rPr>
              <a:t>levar ao conhecimento do idoso do Município propostas e soluções legais de interesse comum;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SzPct val="95000"/>
              <a:buFont charset="2" typeface="Wingdings 2"/>
              <a:buChar char=""/>
            </a:pPr>
            <a:r>
              <a:rPr lang="pt-BR">
                <a:solidFill>
                  <a:srgbClr val="000000"/>
                </a:solidFill>
                <a:latin typeface="Constantia"/>
              </a:rPr>
              <a:t>apresentar ao Conselho Municipal dos Direitos do Idoso as propostas e os projetos de interesse Municipal, Regional e Estadual para a devida apreciação;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  <a:buSzPct val="95000"/>
              <a:buFont charset="2" typeface="Wingdings 2"/>
              <a:buChar char=""/>
            </a:pPr>
            <a:r>
              <a:rPr lang="pt-BR">
                <a:solidFill>
                  <a:srgbClr val="000000"/>
                </a:solidFill>
                <a:latin typeface="Constantia"/>
              </a:rPr>
              <a:t>participar das decisões tomadas pelo Conselho Municipal dos Direitos do Idoso, tendo em vista o interesse do idoso em nível municipal e dos grupos de trabalho e comissões instituídas pelo Conselho Municipal dos Direitos do Idoso.</a:t>
            </a:r>
            <a:endParaRPr/>
          </a:p>
          <a:p>
            <a:pPr>
              <a:lnSpc>
                <a:spcPct val="80000"/>
              </a:lnSpc>
            </a:pPr>
            <a:endParaRPr/>
          </a:p>
        </p:txBody>
      </p:sp>
    </p:spTree>
  </p:cSld>
  <p:timing>
    <p:tnLst>
      <p:par>
        <p:cTn dur="indefinite" id="276" nodeType="tmRoot" restart="never">
          <p:childTnLst>
            <p:seq>
              <p:cTn dur="indefinite" id="277" nodeType="mainSeq">
                <p:childTnLst>
                  <p:par>
                    <p:cTn fill="hold" id="278" nodeType="clickEffect">
                      <p:stCondLst>
                        <p:cond delay="indefinite"/>
                      </p:stCondLst>
                      <p:childTnLst>
                        <p:par>
                          <p:cTn fill="hold" id="279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80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94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dur="1000" fill="freeze" id="282"/>
                                        <p:tgtEl>
                                          <p:spTgt spid="206">
                                            <p:txEl>
                                              <p:pRg end="94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3" nodeType="clickEffect">
                      <p:stCondLst>
                        <p:cond delay="indefinite"/>
                      </p:stCondLst>
                      <p:childTnLst>
                        <p:par>
                          <p:cTn fill="hold" id="284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8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248" st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dur="1000" fill="freeze" id="287"/>
                                        <p:tgtEl>
                                          <p:spTgt spid="206">
                                            <p:txEl>
                                              <p:pRg end="248" st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8" nodeType="clickEffect">
                      <p:stCondLst>
                        <p:cond delay="indefinite"/>
                      </p:stCondLst>
                      <p:childTnLst>
                        <p:par>
                          <p:cTn fill="hold" id="289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90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480" st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dur="1000" fill="freeze" id="292"/>
                                        <p:tgtEl>
                                          <p:spTgt spid="206">
                                            <p:txEl>
                                              <p:pRg end="480" st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04617b"/>
                </a:solidFill>
                <a:latin typeface="Calibri"/>
              </a:rPr>
              <a:t>CONSELHOS MUNICIPAIS: CONCEITUAÇÃO</a:t>
            </a:r>
            <a:endParaRPr/>
          </a:p>
        </p:txBody>
      </p:sp>
      <p:sp>
        <p:nvSpPr>
          <p:cNvPr id="172" name="TextShape 2"/>
          <p:cNvSpPr txBox="1"/>
          <p:nvPr/>
        </p:nvSpPr>
        <p:spPr>
          <a:xfrm>
            <a:off x="827640" y="2493000"/>
            <a:ext cx="7692840" cy="3723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O Conselho Municipal dos Direitos do Idoso é um órgão de representação dos idosos, e de interlocução junto à comunidade e aos poderes públicos, na busca de soluções compartilhadas para garantir o pleno gozo dos direitos que lhe são devidos.</a:t>
            </a:r>
            <a:endParaRPr/>
          </a:p>
        </p:txBody>
      </p:sp>
    </p:spTree>
  </p:cSld>
  <p:timing>
    <p:tnLst>
      <p:par>
        <p:cTn dur="indefinite" id="8" nodeType="tmRoot" restart="never">
          <p:childTnLst>
            <p:seq>
              <p:cTn dur="indefinite" id="9" nodeType="mainSeq">
                <p:childTnLst>
                  <p:par>
                    <p:cTn fill="hold" id="10" nodeType="clickEffect">
                      <p:stCondLst>
                        <p:cond delay="indefinite"/>
                      </p:stCondLst>
                      <p:childTnLst>
                        <p:par>
                          <p:cTn fill="hold" id="11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24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14"/>
                                        <p:tgtEl>
                                          <p:spTgt spid="172">
                                            <p:txEl>
                                              <p:pRg end="241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15"/>
                                        <p:tgtEl>
                                          <p:spTgt spid="172">
                                            <p:txEl>
                                              <p:pRg end="241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16"/>
                                        <p:tgtEl>
                                          <p:spTgt spid="172">
                                            <p:txEl>
                                              <p:pRg end="241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755640" y="981000"/>
            <a:ext cx="7924320" cy="50616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000">
                <a:solidFill>
                  <a:srgbClr val="04617b"/>
                </a:solidFill>
                <a:latin typeface="Calibri"/>
              </a:rPr>
              <a:t>CABE AOS REPRESENTANTES DA SOCIEDADE CIVIL</a:t>
            </a:r>
            <a:endParaRPr/>
          </a:p>
        </p:txBody>
      </p:sp>
      <p:sp>
        <p:nvSpPr>
          <p:cNvPr id="208" name="TextShape 2"/>
          <p:cNvSpPr txBox="1"/>
          <p:nvPr/>
        </p:nvSpPr>
        <p:spPr>
          <a:xfrm>
            <a:off x="468360" y="2924280"/>
            <a:ext cx="8229240" cy="30967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participar dos grupos de trabalho e de comissões instituídas pelo Conselho Municipal dos Direitos do Idoso;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representar o Conselho Municipal dos Direitos do Idoso, quando assim for deliberado ou designado pelo presidente em atos oficiais e solenes de interesse da pessoa idosa.</a:t>
            </a:r>
            <a:endParaRPr/>
          </a:p>
        </p:txBody>
      </p:sp>
    </p:spTree>
  </p:cSld>
  <p:transition>
    <p:wipe dir="u"/>
  </p:transition>
  <p:timing>
    <p:tnLst>
      <p:par>
        <p:cTn dur="indefinite" id="293" nodeType="tmRoot" restart="never">
          <p:childTnLst>
            <p:seq>
              <p:cTn dur="indefinite" id="294" nodeType="mainSeq">
                <p:childTnLst>
                  <p:par>
                    <p:cTn fill="hold" id="295" nodeType="clickEffect">
                      <p:stCondLst>
                        <p:cond delay="indefinite"/>
                      </p:stCondLst>
                      <p:childTnLst>
                        <p:par>
                          <p:cTn fill="hold" id="296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97" nodeType="with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299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3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301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302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3" nodeType="clickEffect">
                      <p:stCondLst>
                        <p:cond delay="indefinite"/>
                      </p:stCondLst>
                      <p:childTnLst>
                        <p:par>
                          <p:cTn fill="hold" id="304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05" nodeType="click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10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307"/>
                                        <p:tgtEl>
                                          <p:spTgt spid="208">
                                            <p:txEl>
                                              <p:pRg end="10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308"/>
                                        <p:tgtEl>
                                          <p:spTgt spid="208">
                                            <p:txEl>
                                              <p:pRg end="10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309"/>
                                        <p:tgtEl>
                                          <p:spTgt spid="208">
                                            <p:txEl>
                                              <p:pRg end="10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310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10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1" nodeType="clickEffect">
                      <p:stCondLst>
                        <p:cond delay="indefinite"/>
                      </p:stCondLst>
                      <p:childTnLst>
                        <p:par>
                          <p:cTn fill="hold" id="312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13" nodeType="click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279" st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315"/>
                                        <p:tgtEl>
                                          <p:spTgt spid="208">
                                            <p:txEl>
                                              <p:pRg end="279" st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316"/>
                                        <p:tgtEl>
                                          <p:spTgt spid="208">
                                            <p:txEl>
                                              <p:pRg end="279" st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317"/>
                                        <p:tgtEl>
                                          <p:spTgt spid="208">
                                            <p:txEl>
                                              <p:pRg end="279" st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318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279" st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762120" y="762120"/>
            <a:ext cx="7924320" cy="85068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000">
                <a:solidFill>
                  <a:srgbClr val="04617b"/>
                </a:solidFill>
                <a:latin typeface="Calibri"/>
              </a:rPr>
              <a:t>CABE AOS REPRESENTANTES DO PODER PÚBLICO</a:t>
            </a:r>
            <a:endParaRPr/>
          </a:p>
        </p:txBody>
      </p:sp>
      <p:sp>
        <p:nvSpPr>
          <p:cNvPr id="210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conhecer a Legislação do Idoso em todas as áreas;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conhecer profundamente o que diz a Legislação sobre o idoso na área representada;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procurar conhecer os projetos e ações previstas no orçamento da Secretaria representada;</a:t>
            </a:r>
            <a:endParaRPr/>
          </a:p>
        </p:txBody>
      </p:sp>
    </p:spTree>
  </p:cSld>
  <p:timing>
    <p:tnLst>
      <p:par>
        <p:cTn dur="indefinite" id="319" nodeType="tmRoot" restart="never">
          <p:childTnLst>
            <p:seq>
              <p:cTn dur="indefinite" id="320" nodeType="mainSeq">
                <p:childTnLst>
                  <p:par>
                    <p:cTn fill="hold" id="321" nodeType="clickEffect">
                      <p:stCondLst>
                        <p:cond delay="indefinite"/>
                      </p:stCondLst>
                      <p:childTnLst>
                        <p:par>
                          <p:cTn fill="hold" id="322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23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5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325"/>
                                        <p:tgtEl>
                                          <p:spTgt spid="210">
                                            <p:txEl>
                                              <p:pRg end="5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26"/>
                                        <p:tgtEl>
                                          <p:spTgt spid="210">
                                            <p:txEl>
                                              <p:pRg end="5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7" nodeType="clickEffect">
                      <p:stCondLst>
                        <p:cond delay="indefinite"/>
                      </p:stCondLst>
                      <p:childTnLst>
                        <p:par>
                          <p:cTn fill="hold" id="328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29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134" st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331"/>
                                        <p:tgtEl>
                                          <p:spTgt spid="210">
                                            <p:txEl>
                                              <p:pRg end="134" st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32"/>
                                        <p:tgtEl>
                                          <p:spTgt spid="210">
                                            <p:txEl>
                                              <p:pRg end="134" st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3" nodeType="clickEffect">
                      <p:stCondLst>
                        <p:cond delay="indefinite"/>
                      </p:stCondLst>
                      <p:childTnLst>
                        <p:par>
                          <p:cTn fill="hold" id="334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35" nodeType="click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224" st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337"/>
                                        <p:tgtEl>
                                          <p:spTgt spid="210">
                                            <p:txEl>
                                              <p:pRg end="224" st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38"/>
                                        <p:tgtEl>
                                          <p:spTgt spid="210">
                                            <p:txEl>
                                              <p:pRg end="224" st="1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762120" y="762120"/>
            <a:ext cx="7924320" cy="79488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000">
                <a:solidFill>
                  <a:srgbClr val="04617b"/>
                </a:solidFill>
                <a:latin typeface="Calibri"/>
              </a:rPr>
              <a:t>CABE AOS REPRESENTANTES DO PODER PÚBLICO</a:t>
            </a:r>
            <a:endParaRPr/>
          </a:p>
        </p:txBody>
      </p:sp>
      <p:sp>
        <p:nvSpPr>
          <p:cNvPr id="212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levar ao conhecimento e à consideração do secretário municipal, as propostas e deliberações do Conselho Municipal dos Direitos do Idoso e acompanhar junto à Secretaria, o andamento dos processos;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relatar ao secretário da pasta que representa, as atividades desenvolvidas em reunião do Conselho Municipal dos Direitos do Idoso;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manter-se atualizado quanto às ações realizadas pela Secretaria, quanto à Política Municipal do Idoso;</a:t>
            </a:r>
            <a:endParaRPr/>
          </a:p>
        </p:txBody>
      </p:sp>
    </p:spTree>
  </p:cSld>
  <p:timing>
    <p:tnLst>
      <p:par>
        <p:cTn dur="indefinite" id="339" nodeType="tmRoot" restart="never">
          <p:childTnLst>
            <p:seq>
              <p:cTn dur="indefinite" id="340" nodeType="mainSeq">
                <p:childTnLst>
                  <p:par>
                    <p:cTn fill="hold" id="341" nodeType="clickEffect">
                      <p:stCondLst>
                        <p:cond delay="indefinite"/>
                      </p:stCondLst>
                      <p:childTnLst>
                        <p:par>
                          <p:cTn fill="hold" id="342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43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end="197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345"/>
                                        <p:tgtEl>
                                          <p:spTgt spid="212">
                                            <p:txEl>
                                              <p:pRg end="197" st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46"/>
                                        <p:tgtEl>
                                          <p:spTgt spid="212">
                                            <p:txEl>
                                              <p:pRg end="197" st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347"/>
                                        <p:tgtEl>
                                          <p:spTgt spid="212">
                                            <p:txEl>
                                              <p:pRg end="197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8" nodeType="clickEffect">
                      <p:stCondLst>
                        <p:cond delay="indefinite"/>
                      </p:stCondLst>
                      <p:childTnLst>
                        <p:par>
                          <p:cTn fill="hold" id="349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50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end="329" st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352"/>
                                        <p:tgtEl>
                                          <p:spTgt spid="212">
                                            <p:txEl>
                                              <p:pRg end="329" st="19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53"/>
                                        <p:tgtEl>
                                          <p:spTgt spid="212">
                                            <p:txEl>
                                              <p:pRg end="329" st="19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354"/>
                                        <p:tgtEl>
                                          <p:spTgt spid="212">
                                            <p:txEl>
                                              <p:pRg end="329" st="1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5" nodeType="clickEffect">
                      <p:stCondLst>
                        <p:cond delay="indefinite"/>
                      </p:stCondLst>
                      <p:childTnLst>
                        <p:par>
                          <p:cTn fill="hold" id="356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57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end="433" st="3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359"/>
                                        <p:tgtEl>
                                          <p:spTgt spid="212">
                                            <p:txEl>
                                              <p:pRg end="433" st="33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60"/>
                                        <p:tgtEl>
                                          <p:spTgt spid="212">
                                            <p:txEl>
                                              <p:pRg end="433" st="33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361"/>
                                        <p:tgtEl>
                                          <p:spTgt spid="212">
                                            <p:txEl>
                                              <p:pRg end="433" st="3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755640" y="765000"/>
            <a:ext cx="7924320" cy="70776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000">
                <a:solidFill>
                  <a:srgbClr val="04617b"/>
                </a:solidFill>
                <a:latin typeface="Calibri"/>
              </a:rPr>
              <a:t>CABE AOS REPRESENTANTES DO PODER PÚBLICO</a:t>
            </a:r>
            <a:endParaRPr/>
          </a:p>
        </p:txBody>
      </p:sp>
      <p:sp>
        <p:nvSpPr>
          <p:cNvPr id="214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verificar as possibilidades para ações integradas a outras representações municipais,  levando-as  para apreciação do Conselho;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acompanhar os projetos enviados pelo Conselho Municipal dos Direitos do Idoso à Secretaria que representa;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manter informado o seu suplente;</a:t>
            </a:r>
            <a:endParaRPr/>
          </a:p>
        </p:txBody>
      </p:sp>
    </p:spTree>
  </p:cSld>
  <p:timing>
    <p:tnLst>
      <p:par>
        <p:cTn dur="indefinite" id="362" nodeType="tmRoot" restart="never">
          <p:childTnLst>
            <p:seq>
              <p:cTn dur="indefinite" id="363" nodeType="mainSeq">
                <p:childTnLst>
                  <p:par>
                    <p:cTn fill="hold" id="364" nodeType="clickEffect">
                      <p:stCondLst>
                        <p:cond delay="indefinite"/>
                      </p:stCondLst>
                      <p:childTnLst>
                        <p:par>
                          <p:cTn fill="hold" id="365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66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129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dur="1000" fill="freeze" id="368"/>
                                        <p:tgtEl>
                                          <p:spTgt spid="214">
                                            <p:txEl>
                                              <p:pRg end="129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9" nodeType="clickEffect">
                      <p:stCondLst>
                        <p:cond delay="indefinite"/>
                      </p:stCondLst>
                      <p:childTnLst>
                        <p:par>
                          <p:cTn fill="hold" id="370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71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237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dur="1000" fill="freeze" id="373"/>
                                        <p:tgtEl>
                                          <p:spTgt spid="214">
                                            <p:txEl>
                                              <p:pRg end="237" st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4" nodeType="clickEffect">
                      <p:stCondLst>
                        <p:cond delay="indefinite"/>
                      </p:stCondLst>
                      <p:childTnLst>
                        <p:par>
                          <p:cTn fill="hold" id="375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76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end="271" st="2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dur="1000" fill="freeze" id="378"/>
                                        <p:tgtEl>
                                          <p:spTgt spid="214">
                                            <p:txEl>
                                              <p:pRg end="271" st="2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684360" y="765000"/>
            <a:ext cx="7924320" cy="63612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000">
                <a:solidFill>
                  <a:srgbClr val="04617b"/>
                </a:solidFill>
                <a:latin typeface="Calibri"/>
              </a:rPr>
              <a:t>CABE AOS REPRESENTANTES DO PODER PÚBLICO</a:t>
            </a:r>
            <a:endParaRPr/>
          </a:p>
        </p:txBody>
      </p:sp>
      <p:sp>
        <p:nvSpPr>
          <p:cNvPr id="216" name="TextShape 2"/>
          <p:cNvSpPr txBox="1"/>
          <p:nvPr/>
        </p:nvSpPr>
        <p:spPr>
          <a:xfrm>
            <a:off x="826920" y="2492280"/>
            <a:ext cx="7692840" cy="3723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apresentar ao Conselho Municipal dos Direitos do Idoso as propostas que julgar interessantes para a Política Municipal do Idoso;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participar dos grupos de trabalho e de comissões instituídas pelo Conselho Municipal dos Direitos do Idoso;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representar o Conselho Municipal dos Direitos do Idoso, quando assim for deliberado ou quando designado pelo presidente em atos oficiais e solenes de interesse do idoso.</a:t>
            </a:r>
            <a:endParaRPr/>
          </a:p>
        </p:txBody>
      </p:sp>
    </p:spTree>
  </p:cSld>
  <p:transition>
    <p:wipe dir="u"/>
  </p:transition>
  <p:timing>
    <p:tnLst>
      <p:par>
        <p:cTn dur="indefinite" id="379" nodeType="tmRoot" restart="never">
          <p:childTnLst>
            <p:seq>
              <p:cTn dur="indefinite" id="380" nodeType="mainSeq">
                <p:childTnLst>
                  <p:par>
                    <p:cTn fill="hold" id="381" nodeType="clickEffect">
                      <p:stCondLst>
                        <p:cond delay="indefinite"/>
                      </p:stCondLst>
                      <p:childTnLst>
                        <p:par>
                          <p:cTn fill="hold" id="382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83" nodeType="with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385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386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387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388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9" nodeType="clickEffect">
                      <p:stCondLst>
                        <p:cond delay="indefinite"/>
                      </p:stCondLst>
                      <p:childTnLst>
                        <p:par>
                          <p:cTn fill="hold" id="390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91" nodeType="click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2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393"/>
                                        <p:tgtEl>
                                          <p:spTgt spid="216">
                                            <p:txEl>
                                              <p:pRg end="12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394"/>
                                        <p:tgtEl>
                                          <p:spTgt spid="216">
                                            <p:txEl>
                                              <p:pRg end="12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395"/>
                                        <p:tgtEl>
                                          <p:spTgt spid="216">
                                            <p:txEl>
                                              <p:pRg end="12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396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2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7" nodeType="clickEffect">
                      <p:stCondLst>
                        <p:cond delay="indefinite"/>
                      </p:stCondLst>
                      <p:childTnLst>
                        <p:par>
                          <p:cTn fill="hold" id="398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99" nodeType="click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238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401"/>
                                        <p:tgtEl>
                                          <p:spTgt spid="216">
                                            <p:txEl>
                                              <p:pRg end="238" st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402"/>
                                        <p:tgtEl>
                                          <p:spTgt spid="216">
                                            <p:txEl>
                                              <p:pRg end="238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403"/>
                                        <p:tgtEl>
                                          <p:spTgt spid="216">
                                            <p:txEl>
                                              <p:pRg end="238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404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238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5" nodeType="clickEffect">
                      <p:stCondLst>
                        <p:cond delay="indefinite"/>
                      </p:stCondLst>
                      <p:childTnLst>
                        <p:par>
                          <p:cTn fill="hold" id="406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407" nodeType="clickEffect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409" st="2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1000" fill="freeze" id="409"/>
                                        <p:tgtEl>
                                          <p:spTgt spid="216">
                                            <p:txEl>
                                              <p:pRg end="409" st="2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dur="1000" fill="hold" id="410"/>
                                        <p:tgtEl>
                                          <p:spTgt spid="216">
                                            <p:txEl>
                                              <p:pRg end="409" st="2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898" fill="hold" id="411"/>
                                        <p:tgtEl>
                                          <p:spTgt spid="216">
                                            <p:txEl>
                                              <p:pRg end="409" st="2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" fill="hold" id="412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409" st="2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anchor="b" bIns="0" lIns="0" rIns="0"/>
          <a:p>
            <a:pPr>
              <a:lnSpc>
                <a:spcPct val="100000"/>
              </a:lnSpc>
            </a:pPr>
            <a:r>
              <a:rPr lang="pt-BR" sz="2400">
                <a:solidFill>
                  <a:srgbClr val="04617b"/>
                </a:solidFill>
                <a:latin typeface="Calibri"/>
              </a:rPr>
              <a:t>Papel do Ministério Público</a:t>
            </a:r>
            <a:endParaRPr/>
          </a:p>
        </p:txBody>
      </p:sp>
      <p:sp>
        <p:nvSpPr>
          <p:cNvPr id="218" name="CustomShape 2"/>
          <p:cNvSpPr/>
          <p:nvPr/>
        </p:nvSpPr>
        <p:spPr>
          <a:xfrm>
            <a:off x="2286000" y="2349000"/>
            <a:ext cx="4571640" cy="3381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onstantia"/>
              </a:rPr>
              <a:t>CAOP do IDOSO</a:t>
            </a:r>
            <a:r>
              <a:rPr lang="pt-BR">
                <a:solidFill>
                  <a:srgbClr val="000000"/>
                </a:solidFill>
                <a:latin typeface="Constantia"/>
              </a:rPr>
              <a:t>
</a:t>
            </a:r>
            <a:r>
              <a:rPr lang="pt-BR">
                <a:solidFill>
                  <a:srgbClr val="000000"/>
                </a:solidFill>
                <a:latin typeface="Constantia"/>
              </a:rPr>
              <a:t>
</a:t>
            </a:r>
            <a:r>
              <a:rPr lang="pt-BR">
                <a:solidFill>
                  <a:srgbClr val="000000"/>
                </a:solidFill>
                <a:latin typeface="Constantia"/>
              </a:rPr>
              <a:t>RESOLUÇÃO Nº 1063, DE 24 DE JUNHO DE 2004.</a:t>
            </a:r>
            <a:r>
              <a:rPr lang="pt-BR">
                <a:solidFill>
                  <a:srgbClr val="000000"/>
                </a:solidFill>
                <a:latin typeface="Constantia"/>
              </a:rPr>
              <a:t>
</a:t>
            </a:r>
            <a:r>
              <a:rPr lang="pt-BR">
                <a:solidFill>
                  <a:srgbClr val="000000"/>
                </a:solidFill>
                <a:latin typeface="Constantia"/>
              </a:rPr>
              <a:t>
</a:t>
            </a:r>
            <a:r>
              <a:rPr lang="pt-BR">
                <a:solidFill>
                  <a:srgbClr val="000000"/>
                </a:solidFill>
                <a:latin typeface="Constantia"/>
              </a:rPr>
              <a:t>“O Procurador Geral de Justiça do Estado do Paraná, no uso das atribuições que lhe são conferidas por lei, resolve CRIAR o CENTRO DE APOIO OPERACIONAL DAS PROMOTORIAS DE DEFESA DOS DIREITOS DO IDOSO”.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pt-BR" sz="2800">
                <a:solidFill>
                  <a:srgbClr val="04617b"/>
                </a:solidFill>
                <a:latin typeface="Calibri"/>
              </a:rPr>
              <a:t>CAOP – Endereço eletrônico</a:t>
            </a:r>
            <a:endParaRPr/>
          </a:p>
        </p:txBody>
      </p:sp>
      <p:sp>
        <p:nvSpPr>
          <p:cNvPr id="220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2600" u="sng">
                <a:solidFill>
                  <a:srgbClr val="000000"/>
                </a:solidFill>
                <a:latin typeface="Constantia"/>
              </a:rPr>
              <a:t>www.idoso.caop.mp.pr.gov.br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2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233720" y="548640"/>
            <a:ext cx="5785920" cy="630648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539640" y="47664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b="1" lang="pt-BR" sz="2800">
                <a:solidFill>
                  <a:srgbClr val="04617b"/>
                </a:solidFill>
                <a:latin typeface="Calibri"/>
              </a:rPr>
              <a:t>CONSELHOS MUNICIPAIS: CONCEITUAÇÃO</a:t>
            </a:r>
            <a:endParaRPr/>
          </a:p>
        </p:txBody>
      </p:sp>
      <p:sp>
        <p:nvSpPr>
          <p:cNvPr id="174" name="TextShape 2"/>
          <p:cNvSpPr txBox="1"/>
          <p:nvPr/>
        </p:nvSpPr>
        <p:spPr>
          <a:xfrm>
            <a:off x="467640" y="2277000"/>
            <a:ext cx="8229240" cy="32400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Humanst521 BT"/>
              </a:rPr>
              <a:t>O Conselho Municipal deve estar aberto a participação das diversas tendências políticas e ideológicas, o que o torna mais representativo no âmbito do município e perante os demais organismos de poder.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alibri"/>
              </a:rPr>
              <a:t>Por essa razão, o Conselho não estará atrelado a nenhum partido político.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dur="indefinite" id="18" nodeType="mainSeq">
                <p:childTnLst>
                  <p:par>
                    <p:cTn fill="hold" id="19" nodeType="clickEffect">
                      <p:stCondLst>
                        <p:cond delay="indefinite"/>
                      </p:stCondLst>
                      <p:childTnLst>
                        <p:par>
                          <p:cTn fill="hold" id="20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20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23"/>
                                        <p:tgtEl>
                                          <p:spTgt spid="174">
                                            <p:txEl>
                                              <p:pRg end="20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4"/>
                                        <p:tgtEl>
                                          <p:spTgt spid="174">
                                            <p:txEl>
                                              <p:pRg end="202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25"/>
                                        <p:tgtEl>
                                          <p:spTgt spid="174">
                                            <p:txEl>
                                              <p:pRg end="20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277" st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30"/>
                                        <p:tgtEl>
                                          <p:spTgt spid="174">
                                            <p:txEl>
                                              <p:pRg end="277" st="20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31"/>
                                        <p:tgtEl>
                                          <p:spTgt spid="174">
                                            <p:txEl>
                                              <p:pRg end="277" st="20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32"/>
                                        <p:tgtEl>
                                          <p:spTgt spid="174">
                                            <p:txEl>
                                              <p:pRg end="277" st="2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pt-BR" sz="2800">
                <a:solidFill>
                  <a:srgbClr val="04617b"/>
                </a:solidFill>
                <a:latin typeface="Calibri"/>
              </a:rPr>
              <a:t>CONSELHOS MUNICIPAIS: CONCEITUAÇÃO</a:t>
            </a:r>
            <a:endParaRPr/>
          </a:p>
        </p:txBody>
      </p:sp>
      <p:sp>
        <p:nvSpPr>
          <p:cNvPr id="176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400">
                <a:solidFill>
                  <a:srgbClr val="000000"/>
                </a:solidFill>
                <a:latin typeface="Constantia"/>
              </a:rPr>
              <a:t>O Conselho Municipal deve promover amplo e transparente debate das necessidades e anseios dos idosos, encaminhando propostas aos poderes municipais, que são os principais responsáveis pela execução das ações.</a:t>
            </a:r>
            <a:endParaRPr/>
          </a:p>
          <a:p>
            <a:pPr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onstantia"/>
              </a:rPr>
              <a:t> </a:t>
            </a: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400">
                <a:solidFill>
                  <a:srgbClr val="000000"/>
                </a:solidFill>
                <a:latin typeface="Constantia"/>
              </a:rPr>
              <a:t>O papel do Conselho é consultivo, normativo, deliberativo, fiscalizador e formulador de políticas dirigidas à pessoa idosa.</a:t>
            </a:r>
            <a:endParaRPr/>
          </a:p>
        </p:txBody>
      </p:sp>
    </p:spTree>
  </p:cSld>
  <p:timing>
    <p:tnLst>
      <p:par>
        <p:cTn dur="indefinite" id="33" nodeType="tmRoot" restart="never">
          <p:childTnLst>
            <p:seq>
              <p:cTn dur="indefinite" id="34" nodeType="mainSeq">
                <p:childTnLst>
                  <p:par>
                    <p:cTn fill="hold" id="35" nodeType="clickEffect">
                      <p:stCondLst>
                        <p:cond delay="indefinite"/>
                      </p:stCondLst>
                      <p:childTnLst>
                        <p:par>
                          <p:cTn fill="hold" id="36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20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39"/>
                                        <p:tgtEl>
                                          <p:spTgt spid="176">
                                            <p:txEl>
                                              <p:pRg end="209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40"/>
                                        <p:tgtEl>
                                          <p:spTgt spid="176">
                                            <p:txEl>
                                              <p:pRg end="209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41"/>
                                        <p:tgtEl>
                                          <p:spTgt spid="176">
                                            <p:txEl>
                                              <p:pRg end="20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335" st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46"/>
                                        <p:tgtEl>
                                          <p:spTgt spid="176">
                                            <p:txEl>
                                              <p:pRg end="335" st="2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47"/>
                                        <p:tgtEl>
                                          <p:spTgt spid="176">
                                            <p:txEl>
                                              <p:pRg end="335" st="2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48"/>
                                        <p:tgtEl>
                                          <p:spTgt spid="176">
                                            <p:txEl>
                                              <p:pRg end="335" st="2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pt-BR" sz="2800">
                <a:solidFill>
                  <a:srgbClr val="04617b"/>
                </a:solidFill>
                <a:latin typeface="Calibri"/>
              </a:rPr>
              <a:t>CONSELHOS MUNICIPAIS: CONCEITUAÇÃO</a:t>
            </a:r>
            <a:endParaRPr/>
          </a:p>
        </p:txBody>
      </p:sp>
      <p:sp>
        <p:nvSpPr>
          <p:cNvPr id="178" name="TextShape 2"/>
          <p:cNvSpPr txBox="1"/>
          <p:nvPr/>
        </p:nvSpPr>
        <p:spPr>
          <a:xfrm>
            <a:off x="899640" y="2493000"/>
            <a:ext cx="7692840" cy="3723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O Conselho deve se aproximar do poder Público Municipal e dos órgãos de representação Estadual e Nacional, estabelecendo, na medida do possível, interfaces que possam ajudar na construção de uma sociedade mais organizada, participativa e justa com o idoso.</a:t>
            </a:r>
            <a:endParaRPr/>
          </a:p>
        </p:txBody>
      </p:sp>
    </p:spTree>
  </p:cSld>
  <p:timing>
    <p:tnLst>
      <p:par>
        <p:cTn dur="indefinite" id="49" nodeType="tmRoot" restart="never">
          <p:childTnLst>
            <p:seq>
              <p:cTn dur="indefinite" id="50" nodeType="mainSeq">
                <p:childTnLst>
                  <p:par>
                    <p:cTn fill="hold" id="51" nodeType="clickEffect">
                      <p:stCondLst>
                        <p:cond delay="indefinite"/>
                      </p:stCondLst>
                      <p:childTnLst>
                        <p:par>
                          <p:cTn fill="hold" id="52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25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55"/>
                                        <p:tgtEl>
                                          <p:spTgt spid="178">
                                            <p:txEl>
                                              <p:pRg end="257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56"/>
                                        <p:tgtEl>
                                          <p:spTgt spid="178">
                                            <p:txEl>
                                              <p:pRg end="257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57"/>
                                        <p:tgtEl>
                                          <p:spTgt spid="178">
                                            <p:txEl>
                                              <p:pRg end="257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pt-BR" sz="2800">
                <a:solidFill>
                  <a:srgbClr val="04617b"/>
                </a:solidFill>
                <a:latin typeface="Calibri"/>
              </a:rPr>
              <a:t>CONSELHOS MUNICIPAIS: CONCEITUAÇÃO</a:t>
            </a:r>
            <a:endParaRPr/>
          </a:p>
        </p:txBody>
      </p:sp>
      <p:sp>
        <p:nvSpPr>
          <p:cNvPr id="180" name="TextShape 2"/>
          <p:cNvSpPr txBox="1"/>
          <p:nvPr/>
        </p:nvSpPr>
        <p:spPr>
          <a:xfrm>
            <a:off x="827640" y="2853000"/>
            <a:ext cx="7692840" cy="372384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 </a:t>
            </a:r>
            <a:r>
              <a:rPr lang="pt-BR" sz="2600">
                <a:solidFill>
                  <a:srgbClr val="000000"/>
                </a:solidFill>
                <a:latin typeface="Constantia"/>
              </a:rPr>
              <a:t>É no </a:t>
            </a:r>
            <a:r>
              <a:rPr b="1" lang="pt-BR" sz="2600" u="sng">
                <a:solidFill>
                  <a:srgbClr val="000000"/>
                </a:solidFill>
                <a:latin typeface="Constantia"/>
              </a:rPr>
              <a:t>Conselho de Direitos municipal,</a:t>
            </a:r>
            <a:r>
              <a:rPr lang="pt-BR" sz="2600">
                <a:solidFill>
                  <a:srgbClr val="000000"/>
                </a:solidFill>
                <a:latin typeface="Constantia"/>
              </a:rPr>
              <a:t> que tem assento a representação do cidadão que envelhece no município, pois é espaço público local, para as decisões descentralizadas do segmento. </a:t>
            </a:r>
            <a:endParaRPr/>
          </a:p>
        </p:txBody>
      </p:sp>
    </p:spTree>
  </p:cSld>
  <p:timing>
    <p:tnLst>
      <p:par>
        <p:cTn dur="indefinite" id="58" nodeType="tmRoot" restart="never">
          <p:childTnLst>
            <p:seq>
              <p:cTn dur="indefinite" id="59" nodeType="mainSeq">
                <p:childTnLst>
                  <p:par>
                    <p:cTn fill="hold" id="60" nodeType="clickEffect">
                      <p:stCondLst>
                        <p:cond delay="indefinite"/>
                      </p:stCondLst>
                      <p:childTnLst>
                        <p:par>
                          <p:cTn fill="hold" id="61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62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8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64"/>
                                        <p:tgtEl>
                                          <p:spTgt spid="180">
                                            <p:txEl>
                                              <p:pRg end="186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65"/>
                                        <p:tgtEl>
                                          <p:spTgt spid="180">
                                            <p:txEl>
                                              <p:pRg end="186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66"/>
                                        <p:tgtEl>
                                          <p:spTgt spid="180">
                                            <p:txEl>
                                              <p:pRg end="186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04617b"/>
                </a:solidFill>
                <a:latin typeface="Calibri"/>
              </a:rPr>
              <a:t>CONSELHOS MUNICIPAIS: </a:t>
            </a:r>
            <a:r>
              <a:rPr lang="pt-BR" sz="2800">
                <a:solidFill>
                  <a:srgbClr val="04617b"/>
                </a:solidFill>
                <a:latin typeface="Calibri"/>
              </a:rPr>
              <a:t>
</a:t>
            </a:r>
            <a:r>
              <a:rPr lang="pt-BR" sz="2800">
                <a:solidFill>
                  <a:srgbClr val="04617b"/>
                </a:solidFill>
                <a:latin typeface="Calibri"/>
              </a:rPr>
              <a:t>FUNDAMENTOS LEGAIS</a:t>
            </a:r>
            <a:endParaRPr/>
          </a:p>
        </p:txBody>
      </p:sp>
      <p:sp>
        <p:nvSpPr>
          <p:cNvPr id="182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Resolução nº 46/91 da Organização das Nações Unidas, define PARTICIPAÇÃO como um dos </a:t>
            </a:r>
            <a:r>
              <a:rPr lang="pt-BR" sz="2600" u="sng">
                <a:solidFill>
                  <a:srgbClr val="000000"/>
                </a:solidFill>
                <a:latin typeface="Constantia"/>
              </a:rPr>
              <a:t>Princípios para as Pessoas Idosas</a:t>
            </a:r>
            <a:r>
              <a:rPr lang="pt-BR" sz="2600">
                <a:solidFill>
                  <a:srgbClr val="000000"/>
                </a:solidFill>
                <a:latin typeface="Constantia"/>
              </a:rPr>
              <a:t>. </a:t>
            </a:r>
            <a:endParaRPr/>
          </a:p>
        </p:txBody>
      </p:sp>
    </p:spTree>
  </p:cSld>
  <p:timing>
    <p:tnLst>
      <p:par>
        <p:cTn dur="indefinite" id="67" nodeType="tmRoot" restart="never">
          <p:childTnLst>
            <p:seq>
              <p:cTn dur="indefinite" id="68" nodeType="mainSeq">
                <p:childTnLst>
                  <p:par>
                    <p:cTn fill="hold" id="69" nodeType="clickEffect">
                      <p:stCondLst>
                        <p:cond delay="indefinite"/>
                      </p:stCondLst>
                      <p:childTnLst>
                        <p:par>
                          <p:cTn fill="hold" id="70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71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end="122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73"/>
                                        <p:tgtEl>
                                          <p:spTgt spid="182">
                                            <p:txEl>
                                              <p:pRg end="122" st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74"/>
                                        <p:tgtEl>
                                          <p:spTgt spid="182">
                                            <p:txEl>
                                              <p:pRg end="122" st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75"/>
                                        <p:tgtEl>
                                          <p:spTgt spid="182">
                                            <p:txEl>
                                              <p:pRg end="122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04617b"/>
                </a:solidFill>
                <a:latin typeface="Calibri"/>
              </a:rPr>
              <a:t>CONSELHOS MUNICIPAIS: </a:t>
            </a:r>
            <a:r>
              <a:rPr lang="pt-BR" sz="2800">
                <a:solidFill>
                  <a:srgbClr val="04617b"/>
                </a:solidFill>
                <a:latin typeface="Calibri"/>
              </a:rPr>
              <a:t>
</a:t>
            </a:r>
            <a:r>
              <a:rPr lang="pt-BR" sz="2800">
                <a:solidFill>
                  <a:srgbClr val="04617b"/>
                </a:solidFill>
                <a:latin typeface="Calibri"/>
              </a:rPr>
              <a:t>FUNDAMENTOS LEGAIS</a:t>
            </a:r>
            <a:endParaRPr/>
          </a:p>
        </p:txBody>
      </p:sp>
      <p:sp>
        <p:nvSpPr>
          <p:cNvPr id="184" name="TextShape 2"/>
          <p:cNvSpPr txBox="1"/>
          <p:nvPr/>
        </p:nvSpPr>
        <p:spPr>
          <a:xfrm>
            <a:off x="683640" y="2493000"/>
            <a:ext cx="7745040" cy="3877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A Constituição Federal de 1988 deu novo arranjo institucional e criou espaços para a participação da sociedade em conjunto com o poder público.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A democracia e o federalismo, presentes na Carta Magna, são fundamentos para a descentralização. </a:t>
            </a:r>
            <a:endParaRPr/>
          </a:p>
        </p:txBody>
      </p:sp>
    </p:spTree>
  </p:cSld>
  <p:timing>
    <p:tnLst>
      <p:par>
        <p:cTn dur="indefinite" id="76" nodeType="tmRoot" restart="never">
          <p:childTnLst>
            <p:seq>
              <p:cTn dur="indefinite" id="77" nodeType="mainSeq">
                <p:childTnLst>
                  <p:par>
                    <p:cTn fill="hold" id="78" nodeType="clickEffect">
                      <p:stCondLst>
                        <p:cond delay="indefinite"/>
                      </p:stCondLst>
                      <p:childTnLst>
                        <p:par>
                          <p:cTn fill="hold" id="79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80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4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82"/>
                                        <p:tgtEl>
                                          <p:spTgt spid="184">
                                            <p:txEl>
                                              <p:pRg end="145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83"/>
                                        <p:tgtEl>
                                          <p:spTgt spid="184">
                                            <p:txEl>
                                              <p:pRg end="145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84"/>
                                        <p:tgtEl>
                                          <p:spTgt spid="184">
                                            <p:txEl>
                                              <p:pRg end="14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5" nodeType="clickEffect">
                      <p:stCondLst>
                        <p:cond delay="indefinite"/>
                      </p:stCondLst>
                      <p:childTnLst>
                        <p:par>
                          <p:cTn fill="hold" id="86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87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244" st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89"/>
                                        <p:tgtEl>
                                          <p:spTgt spid="184">
                                            <p:txEl>
                                              <p:pRg end="244" st="14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90"/>
                                        <p:tgtEl>
                                          <p:spTgt spid="184">
                                            <p:txEl>
                                              <p:pRg end="244" st="14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91"/>
                                        <p:tgtEl>
                                          <p:spTgt spid="184">
                                            <p:txEl>
                                              <p:pRg end="244" st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04617b"/>
                </a:solidFill>
                <a:latin typeface="Calibri"/>
              </a:rPr>
              <a:t>CONSELHOS MUNICIPAIS: </a:t>
            </a:r>
            <a:r>
              <a:rPr lang="pt-BR" sz="2800">
                <a:solidFill>
                  <a:srgbClr val="04617b"/>
                </a:solidFill>
                <a:latin typeface="Calibri"/>
              </a:rPr>
              <a:t>
</a:t>
            </a:r>
            <a:r>
              <a:rPr lang="pt-BR" sz="2800">
                <a:solidFill>
                  <a:srgbClr val="04617b"/>
                </a:solidFill>
                <a:latin typeface="Calibri"/>
              </a:rPr>
              <a:t>FUNDAMENTOS LEGAIS</a:t>
            </a:r>
            <a:endParaRPr/>
          </a:p>
        </p:txBody>
      </p:sp>
      <p:sp>
        <p:nvSpPr>
          <p:cNvPr id="186" name="TextShape 2"/>
          <p:cNvSpPr txBox="1"/>
          <p:nvPr/>
        </p:nvSpPr>
        <p:spPr>
          <a:xfrm>
            <a:off x="683640" y="2493000"/>
            <a:ext cx="7745040" cy="38775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A Política Nacional do Idoso (Lei Federal 8.842/94), destaca em seus princípios que “a família, a sociedade e o Estado têm o dever de assegurar ao idoso todos os direitos de cidadania, garantindo sua </a:t>
            </a:r>
            <a:r>
              <a:rPr lang="pt-BR" sz="2600" u="sng">
                <a:solidFill>
                  <a:srgbClr val="000000"/>
                </a:solidFill>
                <a:latin typeface="Constantia"/>
              </a:rPr>
              <a:t>participação</a:t>
            </a:r>
            <a:r>
              <a:rPr lang="pt-BR" sz="2600">
                <a:solidFill>
                  <a:srgbClr val="000000"/>
                </a:solidFill>
                <a:latin typeface="Constantia"/>
              </a:rPr>
              <a:t> na comunidade, defendendo sua dignidade, bem estar e o direito à vida”. </a:t>
            </a:r>
            <a:endParaRPr/>
          </a:p>
        </p:txBody>
      </p:sp>
    </p:spTree>
  </p:cSld>
  <p:timing>
    <p:tnLst>
      <p:par>
        <p:cTn dur="indefinite" id="92" nodeType="tmRoot" restart="never">
          <p:childTnLst>
            <p:seq>
              <p:cTn dur="indefinite" id="93" nodeType="mainSeq">
                <p:childTnLst>
                  <p:par>
                    <p:cTn fill="hold" id="94" nodeType="clickEffect">
                      <p:stCondLst>
                        <p:cond delay="indefinite"/>
                      </p:stCondLst>
                      <p:childTnLst>
                        <p:par>
                          <p:cTn fill="hold" id="95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fill="hold" id="96" nodeType="clickEffect" presetClass="entr" presetID="5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28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98"/>
                                        <p:tgtEl>
                                          <p:spTgt spid="186">
                                            <p:txEl>
                                              <p:pRg end="286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99"/>
                                        <p:tgtEl>
                                          <p:spTgt spid="186">
                                            <p:txEl>
                                              <p:pRg end="286" st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1000" fill="freeze" id="100"/>
                                        <p:tgtEl>
                                          <p:spTgt spid="186">
                                            <p:txEl>
                                              <p:pRg end="286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