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75" r:id="rId8"/>
    <p:sldId id="276" r:id="rId9"/>
    <p:sldId id="277" r:id="rId10"/>
    <p:sldId id="261" r:id="rId11"/>
    <p:sldId id="262" r:id="rId12"/>
    <p:sldId id="263" r:id="rId13"/>
    <p:sldId id="265" r:id="rId14"/>
    <p:sldId id="264" r:id="rId15"/>
    <p:sldId id="274" r:id="rId16"/>
    <p:sldId id="266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6A2DECF-AED9-4960-A146-6F8E2A5F5996}" type="slidenum">
              <a:rPr lang="pt-BR" sz="1400" b="0" strike="noStrike" spc="-1">
                <a:latin typeface="Times New Roman"/>
              </a:rPr>
              <a:pPr algn="r"/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5112" cy="4008437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920" cy="481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281480" y="10155240"/>
            <a:ext cx="327528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458200" y="0"/>
            <a:ext cx="684360" cy="6856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8458200" y="5486400"/>
            <a:ext cx="684360" cy="68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gradFill rotWithShape="0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educacao.com.br/conteudo/artigos/enfermagem/a-sexualidade-no-idoso/1990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Users\user\Downloads\MARIANAPAULADESOUZA.pdf" TargetMode="External"/><Relationship Id="rId4" Type="http://schemas.openxmlformats.org/officeDocument/2006/relationships/hyperlink" Target="https://www.psicologiasdobrasil.com.br/onde-esta-a-sexualidade-do-idos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a_santos@seds.pr.gov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1"/>
          <p:cNvPicPr/>
          <p:nvPr/>
        </p:nvPicPr>
        <p:blipFill>
          <a:blip r:embed="rId2"/>
          <a:stretch/>
        </p:blipFill>
        <p:spPr>
          <a:xfrm>
            <a:off x="2123640" y="1009440"/>
            <a:ext cx="4895640" cy="32634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221120" y="4489920"/>
            <a:ext cx="66542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808080"/>
                </a:solidFill>
                <a:latin typeface="Arial"/>
                <a:ea typeface="DejaVu Sans"/>
              </a:rPr>
              <a:t>Secretaria de Justiça, Família e Trabalho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2346840" y="18036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5D5D5D"/>
                </a:solidFill>
                <a:latin typeface="Arial"/>
                <a:ea typeface="DejaVu Sans"/>
              </a:rPr>
              <a:t>A velhice...e as mudanças!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509400" y="785880"/>
            <a:ext cx="8418960" cy="58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just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</p:txBody>
      </p:sp>
      <p:pic>
        <p:nvPicPr>
          <p:cNvPr id="104" name="Picture 6"/>
          <p:cNvPicPr/>
          <p:nvPr/>
        </p:nvPicPr>
        <p:blipFill>
          <a:blip r:embed="rId3"/>
          <a:stretch/>
        </p:blipFill>
        <p:spPr>
          <a:xfrm>
            <a:off x="1214280" y="1176840"/>
            <a:ext cx="7713720" cy="532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2346840" y="18036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853C"/>
                </a:solidFill>
                <a:latin typeface="Arial"/>
                <a:ea typeface="DejaVu Sans"/>
              </a:rPr>
              <a:t> 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3"/>
          <a:stretch/>
        </p:blipFill>
        <p:spPr>
          <a:xfrm>
            <a:off x="285840" y="3429000"/>
            <a:ext cx="4284720" cy="3213360"/>
          </a:xfrm>
          <a:prstGeom prst="rect">
            <a:avLst/>
          </a:prstGeom>
          <a:ln>
            <a:noFill/>
          </a:ln>
        </p:spPr>
      </p:pic>
      <p:pic>
        <p:nvPicPr>
          <p:cNvPr id="108" name="Picture 4"/>
          <p:cNvPicPr/>
          <p:nvPr/>
        </p:nvPicPr>
        <p:blipFill>
          <a:blip r:embed="rId4"/>
          <a:stretch/>
        </p:blipFill>
        <p:spPr>
          <a:xfrm>
            <a:off x="4857840" y="3500280"/>
            <a:ext cx="3975120" cy="3141720"/>
          </a:xfrm>
          <a:prstGeom prst="rect">
            <a:avLst/>
          </a:prstGeom>
          <a:ln>
            <a:noFill/>
          </a:ln>
        </p:spPr>
      </p:pic>
      <p:pic>
        <p:nvPicPr>
          <p:cNvPr id="109" name="Picture 8"/>
          <p:cNvPicPr/>
          <p:nvPr/>
        </p:nvPicPr>
        <p:blipFill>
          <a:blip r:embed="rId5"/>
          <a:stretch/>
        </p:blipFill>
        <p:spPr>
          <a:xfrm>
            <a:off x="4714920" y="714240"/>
            <a:ext cx="4213440" cy="268920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214200" y="714240"/>
            <a:ext cx="464220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Afinal,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envelhecer  significa</a:t>
            </a:r>
            <a:r>
              <a:rPr lang="pt-BR" sz="40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...</a:t>
            </a:r>
            <a:endParaRPr lang="pt-BR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14480" cy="6828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214200" y="1357200"/>
            <a:ext cx="8428680" cy="52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16" name="Picture 6"/>
          <p:cNvPicPr/>
          <p:nvPr/>
        </p:nvPicPr>
        <p:blipFill>
          <a:blip r:embed="rId4"/>
          <a:stretch/>
        </p:blipFill>
        <p:spPr>
          <a:xfrm>
            <a:off x="314316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464328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18" name="Picture 6"/>
          <p:cNvPicPr/>
          <p:nvPr/>
        </p:nvPicPr>
        <p:blipFill>
          <a:blip r:embed="rId4"/>
          <a:stretch/>
        </p:blipFill>
        <p:spPr>
          <a:xfrm>
            <a:off x="6143760" y="0"/>
            <a:ext cx="1499040" cy="1070280"/>
          </a:xfrm>
          <a:prstGeom prst="rect">
            <a:avLst/>
          </a:prstGeom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1571604" y="10001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b="1" spc="-20" dirty="0" smtClean="0">
                <a:latin typeface="Calibri"/>
                <a:cs typeface="Calibri"/>
              </a:rPr>
              <a:t>GERONTOLESCÊNCIA...</a:t>
            </a:r>
            <a:endParaRPr lang="pt-BR" sz="2800" dirty="0" smtClean="0">
              <a:latin typeface="Calibri"/>
              <a:cs typeface="Calibri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325120" y="2707639"/>
            <a:ext cx="4038600" cy="289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5357818" y="2071678"/>
            <a:ext cx="3312159" cy="416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42920" y="525600"/>
            <a:ext cx="5356440" cy="557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endParaRPr lang="pt-BR" sz="2000" b="0" strike="noStrike" spc="-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endParaRPr lang="pt-BR" sz="2000" spc="-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endParaRPr lang="pt-BR" sz="2000" b="0" strike="noStrike" spc="-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endParaRPr lang="pt-BR" sz="2000" spc="-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endParaRPr lang="pt-BR" sz="2000" b="0" strike="noStrike" spc="-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16000" indent="-214920">
              <a:lnSpc>
                <a:spcPct val="100000"/>
              </a:lnSpc>
              <a:buClr>
                <a:srgbClr val="7030A0"/>
              </a:buClr>
              <a:buFont typeface="StarSymbol"/>
              <a:buChar char="-"/>
            </a:pPr>
            <a:r>
              <a:rPr lang="pt-BR" sz="2000" b="0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Aumento 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da expectativa e a qualidade de vida; </a:t>
            </a:r>
            <a:endParaRPr lang="pt-B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7030A0"/>
                </a:solidFill>
                <a:latin typeface="Arial"/>
                <a:ea typeface="Times New Roman"/>
              </a:rPr>
              <a:t>- Prática do autocuidado;</a:t>
            </a:r>
            <a:endParaRPr lang="pt-BR" sz="20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Valorização da pessoa idosa; </a:t>
            </a:r>
            <a:endParaRPr lang="pt-B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7030A0"/>
                </a:solidFill>
                <a:latin typeface="Arial"/>
                <a:ea typeface="Times New Roman"/>
              </a:rPr>
              <a:t>- Direito  a uma concepção correta do que ocorre nessa fase, sem ser repelido e sem sentir vergonha disso;</a:t>
            </a:r>
            <a:r>
              <a:rPr lang="pt-BR" sz="2000" b="0" strike="noStrike" spc="-1" dirty="0">
                <a:solidFill>
                  <a:srgbClr val="7030A0"/>
                </a:solidFill>
                <a:latin typeface="Calibri"/>
                <a:ea typeface="Times New Roman"/>
              </a:rPr>
              <a:t> </a:t>
            </a:r>
            <a:r>
              <a:t/>
            </a:r>
            <a:br/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 A velhice </a:t>
            </a:r>
            <a:r>
              <a:rPr lang="pt-BR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é</a:t>
            </a: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parte do ciclo da vida</a:t>
            </a:r>
            <a:r>
              <a:rPr lang="pt-BR" sz="2000" b="0" strike="noStrike" spc="-1" dirty="0">
                <a:solidFill>
                  <a:srgbClr val="77933C"/>
                </a:solidFill>
                <a:latin typeface="Arial"/>
                <a:ea typeface="Times New Roman"/>
              </a:rPr>
              <a:t>;</a:t>
            </a:r>
            <a:r>
              <a:rPr lang="pt-BR" sz="2000" b="0" strike="noStrike" spc="-1" dirty="0">
                <a:solidFill>
                  <a:srgbClr val="77933C"/>
                </a:solidFill>
                <a:latin typeface="Calibri"/>
                <a:ea typeface="Times New Roman"/>
              </a:rPr>
              <a:t> </a:t>
            </a:r>
            <a:endParaRPr lang="pt-B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7030A0"/>
                </a:solidFill>
                <a:latin typeface="Arial"/>
                <a:ea typeface="Times New Roman"/>
              </a:rPr>
              <a:t>- A pessoa idosa tem vontades e também tem direito em expressar suas necessidades;</a:t>
            </a:r>
            <a:r>
              <a:rPr lang="pt-BR" sz="2000" b="0" strike="noStrike" spc="-1" dirty="0">
                <a:solidFill>
                  <a:srgbClr val="7030A0"/>
                </a:solidFill>
                <a:latin typeface="Calibri"/>
                <a:ea typeface="Times New Roman"/>
              </a:rPr>
              <a:t> </a:t>
            </a:r>
            <a:r>
              <a:t/>
            </a:r>
            <a:br/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  A cidade não é privilégio apenas das pessoas mais jovens</a:t>
            </a:r>
            <a:r>
              <a:rPr lang="pt-BR" sz="2000" b="0" strike="noStrike" spc="-1" dirty="0">
                <a:solidFill>
                  <a:srgbClr val="77933C"/>
                </a:solidFill>
                <a:latin typeface="Arial"/>
                <a:ea typeface="Times New Roman"/>
              </a:rPr>
              <a:t>. </a:t>
            </a:r>
            <a:endParaRPr lang="pt-B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7030A0"/>
                </a:solidFill>
                <a:latin typeface="Arial"/>
                <a:ea typeface="Times New Roman"/>
              </a:rPr>
              <a:t>-  Direito de escolha</a:t>
            </a:r>
            <a:endParaRPr lang="pt-BR" sz="20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Dignidade humana da Pessoa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Idosa</a:t>
            </a:r>
          </a:p>
          <a:p>
            <a:pPr marL="216000" indent="-214920">
              <a:buClr>
                <a:srgbClr val="000000"/>
              </a:buClr>
              <a:buFont typeface="StarSymbol"/>
              <a:buChar char="-"/>
            </a:pPr>
            <a:r>
              <a:rPr lang="pt-BR" sz="2000" spc="-1" dirty="0">
                <a:solidFill>
                  <a:srgbClr val="7030A0"/>
                </a:solidFill>
                <a:ea typeface="Times New Roman"/>
              </a:rPr>
              <a:t>Garantia de direitos.</a:t>
            </a:r>
            <a:endParaRPr lang="pt-BR" sz="2000" spc="-1" dirty="0"/>
          </a:p>
          <a:p>
            <a:pPr marL="216000" indent="-214920">
              <a:lnSpc>
                <a:spcPct val="100000"/>
              </a:lnSpc>
              <a:buClr>
                <a:srgbClr val="000000"/>
              </a:buClr>
            </a:pPr>
            <a:endParaRPr lang="pt-B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latin typeface="Arial"/>
            </a:endParaRPr>
          </a:p>
        </p:txBody>
      </p:sp>
      <p:pic>
        <p:nvPicPr>
          <p:cNvPr id="112" name="Picture 3"/>
          <p:cNvPicPr/>
          <p:nvPr/>
        </p:nvPicPr>
        <p:blipFill>
          <a:blip r:embed="rId2"/>
          <a:stretch/>
        </p:blipFill>
        <p:spPr>
          <a:xfrm>
            <a:off x="5643720" y="3429000"/>
            <a:ext cx="2784600" cy="3213360"/>
          </a:xfrm>
          <a:prstGeom prst="rect">
            <a:avLst/>
          </a:prstGeom>
          <a:ln>
            <a:noFill/>
          </a:ln>
        </p:spPr>
      </p:pic>
      <p:pic>
        <p:nvPicPr>
          <p:cNvPr id="113" name="Picture 2"/>
          <p:cNvPicPr/>
          <p:nvPr/>
        </p:nvPicPr>
        <p:blipFill>
          <a:blip r:embed="rId3"/>
          <a:stretch/>
        </p:blipFill>
        <p:spPr>
          <a:xfrm>
            <a:off x="6215040" y="928800"/>
            <a:ext cx="1855800" cy="2141640"/>
          </a:xfrm>
          <a:prstGeom prst="rect">
            <a:avLst/>
          </a:prstGeom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42910" y="285728"/>
            <a:ext cx="395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spc="-1" dirty="0" smtClean="0">
                <a:solidFill>
                  <a:srgbClr val="FF0000"/>
                </a:solidFill>
              </a:rPr>
              <a:t>E</a:t>
            </a:r>
            <a:r>
              <a:rPr lang="pt-BR" sz="2800" b="1" spc="-1" dirty="0" smtClean="0">
                <a:solidFill>
                  <a:srgbClr val="FF0000"/>
                </a:solidFill>
              </a:rPr>
              <a:t>nvelhecer significa...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14480" cy="6828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214200" y="1357200"/>
            <a:ext cx="8428680" cy="52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16" name="Picture 6"/>
          <p:cNvPicPr/>
          <p:nvPr/>
        </p:nvPicPr>
        <p:blipFill>
          <a:blip r:embed="rId4"/>
          <a:stretch/>
        </p:blipFill>
        <p:spPr>
          <a:xfrm>
            <a:off x="314316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464328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18" name="Picture 6"/>
          <p:cNvPicPr/>
          <p:nvPr/>
        </p:nvPicPr>
        <p:blipFill>
          <a:blip r:embed="rId4"/>
          <a:stretch/>
        </p:blipFill>
        <p:spPr>
          <a:xfrm>
            <a:off x="6143760" y="0"/>
            <a:ext cx="1499040" cy="107028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571472" y="1071546"/>
            <a:ext cx="8214120" cy="564360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BR" sz="20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2060"/>
                </a:solidFill>
                <a:latin typeface="Arial"/>
                <a:ea typeface="DejaVu Sans"/>
              </a:rPr>
              <a:t>DIREITOS </a:t>
            </a:r>
            <a:r>
              <a:rPr lang="pt-BR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FUNDAMENTAIS NA CONSTRUÇÃO/EFETIVAÇÃO DAS POLÍTICAS PÚBLICAS 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CC0099"/>
                </a:solidFill>
                <a:latin typeface="Arial"/>
                <a:ea typeface="DejaVu Sans"/>
              </a:rPr>
              <a:t> </a:t>
            </a:r>
            <a:r>
              <a:rPr lang="pt-BR" sz="2000" b="1" strike="noStrike" spc="-1" dirty="0">
                <a:solidFill>
                  <a:srgbClr val="CC0099"/>
                </a:solidFill>
                <a:latin typeface="Arial"/>
                <a:ea typeface="DejaVu Sans"/>
              </a:rPr>
              <a:t>Saúde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CC0099"/>
                </a:solidFill>
                <a:latin typeface="Arial"/>
                <a:ea typeface="DejaVu Sans"/>
              </a:rPr>
              <a:t>Assistência Social  e Previdência 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CC0099"/>
                </a:solidFill>
                <a:latin typeface="Arial"/>
                <a:ea typeface="DejaVu Sans"/>
              </a:rPr>
              <a:t> Moradia e Transporte</a:t>
            </a: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CC0099"/>
                </a:solidFill>
                <a:latin typeface="Arial"/>
                <a:ea typeface="DejaVu Sans"/>
              </a:rPr>
              <a:t> Cultura Esporte e </a:t>
            </a:r>
            <a:r>
              <a:rPr lang="pt-BR" sz="2000" b="1" strike="noStrike" spc="-1" dirty="0" smtClean="0">
                <a:solidFill>
                  <a:srgbClr val="CC0099"/>
                </a:solidFill>
                <a:latin typeface="Arial"/>
                <a:ea typeface="DejaVu Sans"/>
              </a:rPr>
              <a:t>Lazer</a:t>
            </a: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CC0099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</a:rPr>
              <a:t>EDUCAÇÃO:</a:t>
            </a:r>
            <a:endParaRPr lang="pt-BR" sz="2000" spc="-1" dirty="0"/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</a:rPr>
              <a:t> </a:t>
            </a:r>
            <a:r>
              <a:rPr lang="pt-BR" sz="2000" b="1" spc="-1" dirty="0">
                <a:solidFill>
                  <a:srgbClr val="CC0099"/>
                </a:solidFill>
              </a:rPr>
              <a:t>assegurando direitos e emancipação </a:t>
            </a:r>
            <a:r>
              <a:rPr lang="pt-BR" sz="2000" b="1" spc="-1" dirty="0" smtClean="0">
                <a:solidFill>
                  <a:srgbClr val="CC0099"/>
                </a:solidFill>
              </a:rPr>
              <a:t>humana</a:t>
            </a: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CC0099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</a:rPr>
              <a:t>ENFRENTAMENTO DA</a:t>
            </a:r>
            <a:r>
              <a:rPr lang="pt-BR" sz="2000" b="1" spc="-1" dirty="0">
                <a:solidFill>
                  <a:srgbClr val="CC0099"/>
                </a:solidFill>
              </a:rPr>
              <a:t> </a:t>
            </a:r>
            <a:endParaRPr lang="pt-BR" sz="2000" spc="-1" dirty="0"/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CC0099"/>
                </a:solidFill>
              </a:rPr>
              <a:t>VIOLAÇÃO DOS </a:t>
            </a:r>
            <a:r>
              <a:rPr lang="pt-BR" sz="2000" b="1" spc="-1" dirty="0" smtClean="0">
                <a:solidFill>
                  <a:srgbClr val="CC0099"/>
                </a:solidFill>
              </a:rPr>
              <a:t>DIREITOS </a:t>
            </a:r>
            <a:r>
              <a:rPr lang="pt-BR" sz="2000" b="1" spc="-1" dirty="0">
                <a:solidFill>
                  <a:srgbClr val="CC0099"/>
                </a:solidFill>
              </a:rPr>
              <a:t>HUMANOS </a:t>
            </a:r>
            <a:endParaRPr lang="pt-BR" sz="2000" spc="-1" dirty="0"/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</a:rPr>
              <a:t>DA PESSOA </a:t>
            </a:r>
            <a:r>
              <a:rPr lang="pt-BR" sz="2000" b="1" spc="-1" dirty="0" smtClean="0">
                <a:solidFill>
                  <a:srgbClr val="002060"/>
                </a:solidFill>
              </a:rPr>
              <a:t>IDOSA</a:t>
            </a:r>
          </a:p>
          <a:p>
            <a:pPr algn="ctr">
              <a:lnSpc>
                <a:spcPct val="100000"/>
              </a:lnSpc>
            </a:pPr>
            <a:endParaRPr lang="pt-BR" sz="2000" b="1" spc="-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CC0099"/>
                </a:solidFill>
              </a:rPr>
              <a:t>OS CONSELHOS DE DIREITOS: </a:t>
            </a:r>
            <a:endParaRPr lang="pt-BR" sz="2000" spc="-1" dirty="0"/>
          </a:p>
          <a:p>
            <a:pPr algn="ctr">
              <a:lnSpc>
                <a:spcPct val="100000"/>
              </a:lnSpc>
            </a:pPr>
            <a:r>
              <a:rPr lang="pt-BR" sz="2000" b="1" spc="-1" dirty="0">
                <a:solidFill>
                  <a:srgbClr val="002060"/>
                </a:solidFill>
              </a:rPr>
              <a:t>Seu papel na efetivação do controle social na geração e implementação das políticas públicas</a:t>
            </a:r>
            <a:endParaRPr lang="pt-BR" sz="2000" spc="-1" dirty="0"/>
          </a:p>
          <a:p>
            <a:pPr algn="ctr">
              <a:lnSpc>
                <a:spcPct val="100000"/>
              </a:lnSpc>
            </a:pPr>
            <a:endParaRPr lang="pt-BR" sz="2000" spc="-1" dirty="0"/>
          </a:p>
          <a:p>
            <a:pPr algn="ctr">
              <a:lnSpc>
                <a:spcPct val="100000"/>
              </a:lnSpc>
            </a:pPr>
            <a:endParaRPr lang="pt-BR" sz="2000" b="1" spc="-1" dirty="0" smtClean="0">
              <a:solidFill>
                <a:srgbClr val="CC0099"/>
              </a:solidFill>
            </a:endParaRPr>
          </a:p>
          <a:p>
            <a:pPr algn="ctr">
              <a:lnSpc>
                <a:spcPct val="100000"/>
              </a:lnSpc>
            </a:pPr>
            <a:endParaRPr lang="pt-BR" sz="1400" b="1" spc="-1" dirty="0">
              <a:solidFill>
                <a:srgbClr val="CC0099"/>
              </a:solidFill>
            </a:endParaRPr>
          </a:p>
          <a:p>
            <a:pPr algn="ctr">
              <a:lnSpc>
                <a:spcPct val="100000"/>
              </a:lnSpc>
            </a:pPr>
            <a:endParaRPr lang="pt-BR" sz="1400" spc="-1" dirty="0"/>
          </a:p>
          <a:p>
            <a:pPr algn="ctr"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9114480" cy="6828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214200" y="1357200"/>
            <a:ext cx="8428680" cy="52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122" name="Picture 6"/>
          <p:cNvPicPr/>
          <p:nvPr/>
        </p:nvPicPr>
        <p:blipFill>
          <a:blip r:embed="rId4"/>
          <a:stretch/>
        </p:blipFill>
        <p:spPr>
          <a:xfrm>
            <a:off x="314316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23" name="Picture 6"/>
          <p:cNvPicPr/>
          <p:nvPr/>
        </p:nvPicPr>
        <p:blipFill>
          <a:blip r:embed="rId4"/>
          <a:stretch/>
        </p:blipFill>
        <p:spPr>
          <a:xfrm>
            <a:off x="4643280" y="0"/>
            <a:ext cx="1499040" cy="1070280"/>
          </a:xfrm>
          <a:prstGeom prst="rect">
            <a:avLst/>
          </a:prstGeom>
          <a:ln>
            <a:noFill/>
          </a:ln>
        </p:spPr>
      </p:pic>
      <p:pic>
        <p:nvPicPr>
          <p:cNvPr id="124" name="Picture 6"/>
          <p:cNvPicPr/>
          <p:nvPr/>
        </p:nvPicPr>
        <p:blipFill>
          <a:blip r:embed="rId4"/>
          <a:stretch/>
        </p:blipFill>
        <p:spPr>
          <a:xfrm>
            <a:off x="6143760" y="0"/>
            <a:ext cx="1499040" cy="1070280"/>
          </a:xfrm>
          <a:prstGeom prst="rect">
            <a:avLst/>
          </a:prstGeom>
          <a:ln>
            <a:noFill/>
          </a:ln>
        </p:spPr>
      </p:pic>
      <p:sp>
        <p:nvSpPr>
          <p:cNvPr id="8" name="object 2"/>
          <p:cNvSpPr/>
          <p:nvPr/>
        </p:nvSpPr>
        <p:spPr>
          <a:xfrm>
            <a:off x="1214414" y="1214422"/>
            <a:ext cx="7550071" cy="5338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2346840" y="18036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509400" y="1143000"/>
            <a:ext cx="8067600" cy="47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928880" y="1234440"/>
            <a:ext cx="6643648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Repensar o modelo de sociedade atual, com vistas ao coletivo, bem como investir numa sociedades para todas as idades;</a:t>
            </a:r>
            <a:endParaRPr lang="pt-BR" sz="2400" b="0" strike="noStrike" spc="-1" dirty="0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“Nada sobre nós, sem nós” – ouvir as necessidades;</a:t>
            </a:r>
            <a:endParaRPr lang="pt-BR" sz="2400" b="0" strike="noStrike" spc="-1" dirty="0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Educação para compreensão, reflexão e participação da vida pública. Buscar a  intergeracionalidade com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preceito humanizado;</a:t>
            </a:r>
            <a:endParaRPr lang="pt-BR" sz="2400" b="0" strike="noStrike" spc="-1" dirty="0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Formação de  profissionais capazes de trabalhar coletivamente e elaborar um projeto  que considere  o individuo e suas necessidades.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1571760" y="214200"/>
            <a:ext cx="6724440" cy="9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3600" b="1" strike="noStrike" spc="41">
                <a:solidFill>
                  <a:srgbClr val="E0322D"/>
                </a:solidFill>
                <a:latin typeface="Arial"/>
                <a:ea typeface="DejaVu Sans"/>
              </a:rPr>
              <a:t>DESAFIOS</a:t>
            </a:r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2000160" y="21420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EC8481"/>
                </a:solidFill>
                <a:latin typeface="Arial"/>
                <a:ea typeface="DejaVu Sans"/>
              </a:rPr>
              <a:t>Expectativas...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928800" y="1214280"/>
            <a:ext cx="7642440" cy="52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pt-BR" sz="2200" b="0" strike="noStrike" spc="-1" dirty="0">
              <a:latin typeface="Arial"/>
            </a:endParaRP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Promover o debate acerca do tema junto aos </a:t>
            </a: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Conselhos de Direitos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 Pessoa Idosa;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Despertar a necessidade de preparação e pertencimento dessa etapa da vida para uma sociedade que envelhece</a:t>
            </a: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pt-BR" sz="2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Fortalecer relacionamentos, é na relação que eu me reinvento!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1857240" y="180360"/>
            <a:ext cx="70707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328AF8"/>
                </a:solidFill>
                <a:latin typeface="Arial"/>
                <a:ea typeface="DejaVu Sans"/>
              </a:rPr>
              <a:t>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714240" y="1585800"/>
            <a:ext cx="7999560" cy="301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328AF8"/>
                </a:solidFill>
                <a:latin typeface="Arial"/>
                <a:ea typeface="Calibri"/>
              </a:rPr>
              <a:t>Por fim... 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9900FF"/>
                </a:solidFill>
                <a:latin typeface="Arial"/>
                <a:ea typeface="Calibri"/>
              </a:rPr>
              <a:t>Direito ao prazer de viver bem</a:t>
            </a:r>
            <a:r>
              <a:rPr lang="pt-BR" sz="2400" b="1" strike="noStrike" spc="-1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pt-BR" sz="2400" b="1" strike="noStrike" spc="-1">
                <a:solidFill>
                  <a:srgbClr val="328AF8"/>
                </a:solidFill>
                <a:latin typeface="Arial"/>
                <a:ea typeface="Calibri"/>
              </a:rPr>
              <a:t>em todas as </a:t>
            </a:r>
            <a:r>
              <a:rPr lang="pt-BR" sz="2400" b="1" strike="noStrike" spc="-1">
                <a:solidFill>
                  <a:srgbClr val="9900FF"/>
                </a:solidFill>
                <a:latin typeface="Arial"/>
                <a:ea typeface="Calibri"/>
              </a:rPr>
              <a:t>idades!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Calibri"/>
              </a:rPr>
              <a:t>Aceite as limitações e aproveite as funções que permanecem. 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2346840" y="18036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853C"/>
                </a:solidFill>
                <a:latin typeface="Arial"/>
                <a:ea typeface="DejaVu Sans"/>
              </a:rPr>
              <a:t>Referências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57120" y="1785960"/>
            <a:ext cx="8642520" cy="507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Lei nº 10.741/2003 - Estatuto do Idoso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LOPES, Gerson</a:t>
            </a:r>
            <a:r>
              <a:rPr lang="pt-BR" sz="2000" b="1" strike="noStrike" spc="-1">
                <a:solidFill>
                  <a:srgbClr val="000000"/>
                </a:solidFill>
                <a:latin typeface="Cambria"/>
                <a:ea typeface="DejaVu Sans"/>
              </a:rPr>
              <a:t>. Sexualidade Humana</a:t>
            </a: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. 2ª edição. Rio de Janeiro. Medsi 1993. ISBN: 85-7199-058-1. pág77-81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CAPODIECI, S</a:t>
            </a:r>
            <a:r>
              <a:rPr lang="pt-BR" sz="2000" b="1" strike="noStrike" spc="-1">
                <a:solidFill>
                  <a:srgbClr val="000000"/>
                </a:solidFill>
                <a:latin typeface="Cambria"/>
                <a:ea typeface="DejaVu Sans"/>
              </a:rPr>
              <a:t>. A idade dos sentimentos – amor e sexualidade após os 60 anos</a:t>
            </a: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. Editora Edusc, 2000.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GIDDENS, A. </a:t>
            </a:r>
            <a:r>
              <a:rPr lang="pt-BR" sz="2000" b="1" strike="noStrike" spc="-1">
                <a:solidFill>
                  <a:srgbClr val="000000"/>
                </a:solidFill>
                <a:latin typeface="Cambria"/>
                <a:ea typeface="DejaVu Sans"/>
              </a:rPr>
              <a:t>A transformação da intimidade: sexualidade, amor e erotismo nas sociedades modernas. </a:t>
            </a: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2ª ed. São Paulo: Editora da Universidade Estadual Paulista, 1993. 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u="sng" strike="noStrike" spc="-1">
                <a:solidFill>
                  <a:srgbClr val="0000FF"/>
                </a:solidFill>
                <a:uFillTx/>
                <a:latin typeface="Cambria"/>
                <a:ea typeface="DejaVu Sans"/>
                <a:hlinkClick r:id="rId3"/>
              </a:rPr>
              <a:t>https://www.portaleducacao.com.br/conteudo/artigos/enfermagem/a-sexualidade-no-idoso/19907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u="sng" strike="noStrike" spc="-1">
                <a:solidFill>
                  <a:srgbClr val="0000FF"/>
                </a:solidFill>
                <a:uFillTx/>
                <a:latin typeface="Cambria"/>
                <a:ea typeface="DejaVu Sans"/>
                <a:hlinkClick r:id="rId4"/>
              </a:rPr>
              <a:t>https://www.psicologiasdobrasil.com.br/onde-esta-a-sexualidade-do-idoso/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mbria"/>
                <a:ea typeface="DejaVu Sans"/>
              </a:rPr>
              <a:t> </a:t>
            </a:r>
            <a:r>
              <a:rPr lang="pt-BR" sz="2000" b="0" u="sng" strike="noStrike" spc="-1">
                <a:solidFill>
                  <a:srgbClr val="0000FF"/>
                </a:solidFill>
                <a:uFillTx/>
                <a:latin typeface="Cambria"/>
                <a:ea typeface="DejaVu Sans"/>
                <a:hlinkClick r:id="rId4"/>
              </a:rPr>
              <a:t>https://www.psicologiasdobrasil.com.br/onde-esta-a-sexualidade-do-idoso/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u="sng" strike="noStrike" spc="-1">
                <a:solidFill>
                  <a:srgbClr val="0000FF"/>
                </a:solidFill>
                <a:uFillTx/>
                <a:latin typeface="Cambria"/>
                <a:ea typeface="DejaVu Sans"/>
                <a:hlinkClick r:id="rId5"/>
              </a:rPr>
              <a:t>file:///C:/Users/user/Downloads/MARIANAPAULADESOUZA.pdf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t/>
            </a:r>
            <a:br/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Resultado de imagem para longevid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  <p:sp>
        <p:nvSpPr>
          <p:cNvPr id="87" name="CustomShape 1"/>
          <p:cNvSpPr/>
          <p:nvPr/>
        </p:nvSpPr>
        <p:spPr>
          <a:xfrm>
            <a:off x="1000100" y="500042"/>
            <a:ext cx="6869520" cy="365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9900FF"/>
                </a:solidFill>
                <a:latin typeface="Arial"/>
                <a:ea typeface="DejaVu Sans"/>
              </a:rPr>
              <a:t>ENVELHECIMENTO E LONGEVIDADE NO SÉCULO XXI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267640" y="5286240"/>
            <a:ext cx="6129720" cy="128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r">
              <a:lnSpc>
                <a:spcPct val="100000"/>
              </a:lnSpc>
            </a:pPr>
            <a:r>
              <a:rPr lang="pt-BR" sz="2000" b="1" i="1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Adriana Santos de Oliveira</a:t>
            </a:r>
            <a:endParaRPr lang="pt-BR" sz="2000" b="0" strike="noStrike" spc="-1" dirty="0">
              <a:solidFill>
                <a:schemeClr val="bg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000" b="1" i="1" strike="noStrike" spc="-1" dirty="0" smtClean="0">
                <a:solidFill>
                  <a:schemeClr val="bg1"/>
                </a:solidFill>
                <a:latin typeface="Century Schoolbook"/>
                <a:ea typeface="DejaVu Sans"/>
              </a:rPr>
              <a:t>Assessoria Técnica de Desenvolvimento Social</a:t>
            </a:r>
          </a:p>
          <a:p>
            <a:pPr algn="r">
              <a:lnSpc>
                <a:spcPct val="100000"/>
              </a:lnSpc>
            </a:pPr>
            <a:r>
              <a:rPr lang="pt-BR" sz="2000" b="0" strike="noStrike" spc="-1" dirty="0" smtClean="0">
                <a:solidFill>
                  <a:schemeClr val="bg1"/>
                </a:solidFill>
                <a:latin typeface="Century Schoolbook"/>
                <a:ea typeface="DejaVu Sans"/>
              </a:rPr>
              <a:t>Secretaria </a:t>
            </a:r>
            <a:r>
              <a:rPr lang="pt-BR" sz="2000" b="0" strike="noStrike" spc="-1" dirty="0">
                <a:solidFill>
                  <a:schemeClr val="bg1"/>
                </a:solidFill>
                <a:latin typeface="Century Schoolbook"/>
                <a:ea typeface="DejaVu Sans"/>
              </a:rPr>
              <a:t>da Justiça, Família e Trabalho - SEJUF</a:t>
            </a:r>
            <a:endParaRPr lang="pt-BR" sz="2000" b="0" strike="noStrike" spc="-1" dirty="0">
              <a:solidFill>
                <a:schemeClr val="bg1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lang="pt-BR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24578" name="AutoShape 2" descr="Resultado de imagem para longev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Resultado de imagem para longev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857240" y="180360"/>
            <a:ext cx="70707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328AF8"/>
                </a:solidFill>
                <a:latin typeface="Arial"/>
                <a:ea typeface="DejaVu Sans"/>
              </a:rPr>
              <a:t>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714240" y="1587600"/>
            <a:ext cx="7999560" cy="338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9900FF"/>
                </a:solidFill>
                <a:latin typeface="Arial"/>
                <a:ea typeface="Calibri"/>
              </a:rPr>
              <a:t>Grata!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Adriana S.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Oliveira</a:t>
            </a:r>
          </a:p>
          <a:p>
            <a:pPr algn="ctr">
              <a:lnSpc>
                <a:spcPct val="100000"/>
              </a:lnSpc>
            </a:pPr>
            <a:r>
              <a:rPr lang="pt-BR" sz="2400" b="1" spc="-1" dirty="0" smtClean="0">
                <a:solidFill>
                  <a:srgbClr val="FF0000"/>
                </a:solidFill>
                <a:latin typeface="Lucida Handwriting" pitchFamily="66" charset="0"/>
              </a:rPr>
              <a:t>Pedagoga</a:t>
            </a:r>
            <a:endParaRPr lang="pt-BR" sz="2400" b="1" strike="noStrike" spc="-1" dirty="0">
              <a:solidFill>
                <a:srgbClr val="FF0000"/>
              </a:solidFill>
              <a:latin typeface="Lucida Handwriting" pitchFamily="66" charset="0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u="sng" strike="noStrike" spc="-1" dirty="0" smtClean="0">
                <a:solidFill>
                  <a:srgbClr val="0000FF"/>
                </a:solidFill>
                <a:uFillTx/>
                <a:latin typeface="Arial"/>
                <a:ea typeface="Calibri"/>
                <a:hlinkClick r:id="rId3"/>
              </a:rPr>
              <a:t>adriana_santos@seds.pr.gov.br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41 3210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2704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9140760" cy="6786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214282" y="4000504"/>
            <a:ext cx="7856640" cy="22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just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“</a:t>
            </a:r>
            <a:r>
              <a:rPr lang="pt-BR" sz="24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Cada existência humana é única, cada homem envelhece de  maneira particular. Uns saudáveis, outros não. Não há velhice  e sim velhices. O envelhecimento deve ser considerado um  processo tipicamente individual, existencial e subjetivo,  cujas consequências ocorrem de forma diversa em cada  sujeito. Cada indivíduo tem um tempo próprio para se sentir  velho” </a:t>
            </a:r>
            <a:r>
              <a:rPr lang="pt-BR" sz="20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(BRAGA, 2011, p. 3)</a:t>
            </a:r>
            <a:endParaRPr lang="pt-B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000160" y="180360"/>
            <a:ext cx="614232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853C"/>
                </a:solidFill>
                <a:latin typeface="Arial"/>
                <a:ea typeface="DejaVu Sans"/>
              </a:rPr>
              <a:t>CONSIDERAÇÕES INICIAIS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785880" y="1143000"/>
            <a:ext cx="7642440" cy="54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MUNDO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ONU –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1982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“I Assembléia Mundial sobre Envelhecimento” . Definições: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(1)  60  anos - países em desenvolvimento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65 anos - países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desenvolvidos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(2)  Plano de ação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1999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foi escolhido como Ano Internacional dos Idosos com o slogan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“Uma sociedade para todas as idades”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BRASIL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1988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Constituição Federal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1994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Lei 8.842 – Política Nacional do Idoso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2003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Lei 10.741 – Estatuto do Idoso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214414" y="180360"/>
            <a:ext cx="6070906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Por que pensar em </a:t>
            </a:r>
            <a:r>
              <a:rPr lang="pt-BR" sz="3200" b="1" strike="noStrike" spc="-1" dirty="0" smtClean="0">
                <a:solidFill>
                  <a:srgbClr val="EFB0AF"/>
                </a:solidFill>
                <a:latin typeface="Arial"/>
                <a:ea typeface="DejaVu Sans"/>
              </a:rPr>
              <a:t>idoso (a)?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Envelhecimento humano – fato social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509400" y="1571760"/>
            <a:ext cx="8276040" cy="507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PROJEÇÕES: 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Instituto Paranaense de Desenvolvimento Econômico Social (Ipardes) aponta que o Estado do Paraná saltará de 9,2% para 19,9% até o ano de 2040 (12,208 milhões de idosos)</a:t>
            </a:r>
            <a:endParaRPr lang="pt-BR" sz="2400" b="0" strike="noStrike" spc="-1" dirty="0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Superou 30 milhões o nº de brasileiros com mais de 60 anos - Pesquisa Nacional por Amostra de Domicílios Contínua (Pnad)  2017.  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FF0000"/>
                </a:solidFill>
                <a:latin typeface="Arial"/>
                <a:ea typeface="Times New Roman"/>
              </a:rPr>
              <a:t>A velhice: diversa e plural</a:t>
            </a:r>
            <a:endParaRPr lang="pt-BR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2060"/>
                </a:solidFill>
                <a:latin typeface="Arial"/>
                <a:ea typeface="Times New Roman"/>
              </a:rPr>
              <a:t>Porém, nosso mundo ainda é focado nos jovens.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7286760" y="0"/>
            <a:ext cx="1855800" cy="21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214414" y="180360"/>
            <a:ext cx="6070906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EFB0AF"/>
                </a:solidFill>
                <a:latin typeface="Arial"/>
                <a:ea typeface="DejaVu Sans"/>
              </a:rPr>
              <a:t>Por que pensar em </a:t>
            </a:r>
            <a:r>
              <a:rPr lang="pt-BR" sz="3200" b="1" strike="noStrike" spc="-1" dirty="0" smtClean="0">
                <a:solidFill>
                  <a:srgbClr val="EFB0AF"/>
                </a:solidFill>
                <a:latin typeface="Arial"/>
                <a:ea typeface="DejaVu Sans"/>
              </a:rPr>
              <a:t>idoso (a)?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EFB0AF"/>
                </a:solidFill>
                <a:latin typeface="Arial"/>
                <a:ea typeface="DejaVu Sans"/>
              </a:rPr>
              <a:t> </a:t>
            </a:r>
            <a:endParaRPr lang="pt-BR" sz="3200" b="0" strike="noStrike" spc="-1" dirty="0"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7286760" y="0"/>
            <a:ext cx="1855800" cy="2141640"/>
          </a:xfrm>
          <a:prstGeom prst="rect">
            <a:avLst/>
          </a:prstGeom>
          <a:ln>
            <a:noFill/>
          </a:ln>
        </p:spPr>
      </p:pic>
      <p:sp>
        <p:nvSpPr>
          <p:cNvPr id="6" name="object 4"/>
          <p:cNvSpPr/>
          <p:nvPr/>
        </p:nvSpPr>
        <p:spPr>
          <a:xfrm>
            <a:off x="214282" y="1844010"/>
            <a:ext cx="8929718" cy="5013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" y="385762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11622405" h="13335">
                <a:moveTo>
                  <a:pt x="0" y="13208"/>
                </a:moveTo>
                <a:lnTo>
                  <a:pt x="11622151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Grp="1"/>
          </p:cNvGraphicFramePr>
          <p:nvPr/>
        </p:nvGraphicFramePr>
        <p:xfrm>
          <a:off x="0" y="2571744"/>
          <a:ext cx="8143935" cy="2319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959"/>
                <a:gridCol w="2412707"/>
                <a:gridCol w="1705155"/>
                <a:gridCol w="2036114"/>
              </a:tblGrid>
              <a:tr h="91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B3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B3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B3D0"/>
                    </a:solidFill>
                  </a:tcPr>
                </a:tc>
              </a:tr>
              <a:tr h="536987">
                <a:tc>
                  <a:txBody>
                    <a:bodyPr/>
                    <a:lstStyle/>
                    <a:p>
                      <a:pPr marL="618490" marR="539750" indent="-736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4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opu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ação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brasileira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190,7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207,1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228,3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9828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Idosa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20,6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30,2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73,5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6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%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população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idosa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10,8%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14,6%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32,2%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9" name="object 5"/>
          <p:cNvSpPr txBox="1"/>
          <p:nvPr/>
        </p:nvSpPr>
        <p:spPr>
          <a:xfrm>
            <a:off x="214283" y="5143512"/>
            <a:ext cx="82153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2010: </a:t>
            </a:r>
            <a:r>
              <a:rPr sz="1050" spc="-5" dirty="0">
                <a:latin typeface="Calibri"/>
                <a:cs typeface="Calibri"/>
              </a:rPr>
              <a:t>Censo </a:t>
            </a:r>
            <a:r>
              <a:rPr sz="1050" dirty="0">
                <a:latin typeface="Calibri"/>
                <a:cs typeface="Calibri"/>
              </a:rPr>
              <a:t>2010 (IBGE) / 2017: </a:t>
            </a:r>
            <a:r>
              <a:rPr sz="1050" spc="-5" dirty="0">
                <a:latin typeface="Calibri"/>
                <a:cs typeface="Calibri"/>
              </a:rPr>
              <a:t>Pesquisa Características </a:t>
            </a:r>
            <a:r>
              <a:rPr sz="1050" dirty="0">
                <a:latin typeface="Calibri"/>
                <a:cs typeface="Calibri"/>
              </a:rPr>
              <a:t>Gerais </a:t>
            </a:r>
            <a:r>
              <a:rPr sz="1050" spc="-5" dirty="0">
                <a:latin typeface="Calibri"/>
                <a:cs typeface="Calibri"/>
              </a:rPr>
              <a:t>dos Domicílios </a:t>
            </a:r>
            <a:r>
              <a:rPr sz="1050" dirty="0">
                <a:latin typeface="Calibri"/>
                <a:cs typeface="Calibri"/>
              </a:rPr>
              <a:t>e </a:t>
            </a:r>
            <a:r>
              <a:rPr sz="1050" spc="-5" dirty="0">
                <a:latin typeface="Calibri"/>
                <a:cs typeface="Calibri"/>
              </a:rPr>
              <a:t>dos </a:t>
            </a:r>
            <a:r>
              <a:rPr sz="1050" dirty="0">
                <a:latin typeface="Calibri"/>
                <a:cs typeface="Calibri"/>
              </a:rPr>
              <a:t>Moradores 2017 (IBGE, 26/04/2018) / </a:t>
            </a:r>
            <a:r>
              <a:rPr sz="1050" spc="15" dirty="0">
                <a:latin typeface="Calibri"/>
                <a:cs typeface="Calibri"/>
              </a:rPr>
              <a:t>2060: </a:t>
            </a:r>
            <a:r>
              <a:rPr sz="1050" spc="-5" dirty="0">
                <a:latin typeface="Calibri"/>
                <a:cs typeface="Calibri"/>
              </a:rPr>
              <a:t>Projeção </a:t>
            </a:r>
            <a:r>
              <a:rPr sz="1050" dirty="0">
                <a:latin typeface="Calibri"/>
                <a:cs typeface="Calibri"/>
              </a:rPr>
              <a:t>da </a:t>
            </a:r>
            <a:r>
              <a:rPr sz="1050" spc="-5" dirty="0">
                <a:latin typeface="Calibri"/>
                <a:cs typeface="Calibri"/>
              </a:rPr>
              <a:t>população  </a:t>
            </a:r>
            <a:r>
              <a:rPr sz="1050" dirty="0">
                <a:latin typeface="Calibri"/>
                <a:cs typeface="Calibri"/>
              </a:rPr>
              <a:t>IBGE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(2018)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5984" y="128586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spc="-1" dirty="0" smtClean="0">
                <a:solidFill>
                  <a:srgbClr val="FF0000"/>
                </a:solidFill>
              </a:rPr>
              <a:t>PROJEÇÃO DA POPULAÇÃO </a:t>
            </a:r>
            <a:endParaRPr lang="pt-BR" sz="2800" spc="-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 flipH="1">
            <a:off x="142844" y="1357298"/>
            <a:ext cx="1857388" cy="21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14282" y="714356"/>
            <a:ext cx="7929650" cy="564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285720" y="357166"/>
            <a:ext cx="3641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B3D0"/>
                </a:solidFill>
                <a:latin typeface="Gadugi"/>
                <a:cs typeface="Gadugi"/>
              </a:rPr>
              <a:t>ESPERANÇA DE VIDA </a:t>
            </a:r>
            <a:r>
              <a:rPr sz="1800" b="1" spc="-20" dirty="0">
                <a:solidFill>
                  <a:srgbClr val="1FB3D0"/>
                </a:solidFill>
                <a:latin typeface="Gadugi"/>
                <a:cs typeface="Gadugi"/>
              </a:rPr>
              <a:t>AO</a:t>
            </a:r>
            <a:r>
              <a:rPr sz="1800" b="1" spc="-45" dirty="0">
                <a:solidFill>
                  <a:srgbClr val="1FB3D0"/>
                </a:solidFill>
                <a:latin typeface="Gadugi"/>
                <a:cs typeface="Gadugi"/>
              </a:rPr>
              <a:t> </a:t>
            </a:r>
            <a:r>
              <a:rPr sz="1800" b="1" spc="-5" dirty="0">
                <a:solidFill>
                  <a:srgbClr val="1FB3D0"/>
                </a:solidFill>
                <a:latin typeface="Gadugi"/>
                <a:cs typeface="Gadugi"/>
              </a:rPr>
              <a:t>NASCER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14282" y="4857760"/>
            <a:ext cx="7858180" cy="142876"/>
          </a:xfrm>
          <a:custGeom>
            <a:avLst/>
            <a:gdLst/>
            <a:ahLst/>
            <a:cxnLst/>
            <a:rect l="l" t="t" r="r" b="b"/>
            <a:pathLst>
              <a:path w="8905240" h="210820">
                <a:moveTo>
                  <a:pt x="0" y="210311"/>
                </a:moveTo>
                <a:lnTo>
                  <a:pt x="8904732" y="210311"/>
                </a:lnTo>
                <a:lnTo>
                  <a:pt x="8904732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7000" y="0"/>
            <a:ext cx="9114120" cy="6828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2346840" y="180360"/>
            <a:ext cx="636696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5D5D5D"/>
                </a:solidFill>
                <a:latin typeface="Arial"/>
                <a:ea typeface="DejaVu Sans"/>
              </a:rPr>
              <a:t>A velhice...e as mudanças!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000080" y="1643040"/>
            <a:ext cx="6999480" cy="42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ESTAÇÃO DAS PERDAS -  Novos significados 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 Menopausa e </a:t>
            </a:r>
            <a:r>
              <a:rPr lang="pt-BR" sz="2400" b="0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Andropausa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Doenças: artrite, diabetes, câncer, demências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- Saída dos filhos de casa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Chegada dos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netos</a:t>
            </a:r>
            <a:endParaRPr lang="pt-BR" sz="24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pt-BR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Aposentadoria</a:t>
            </a:r>
            <a:endParaRPr lang="pt-BR" sz="24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Perda de pessoas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próximas</a:t>
            </a:r>
          </a:p>
          <a:p>
            <a:pPr marL="216000" indent="-21492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pt-BR" sz="24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pt-BR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Ênfase nas perdas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 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604</Words>
  <Application>LibreOffice/6.1.1.2$Windows_X86_64 LibreOffice_project/5d19a1bfa650b796764388cd8b33a5af1f5baa1b</Application>
  <PresentationFormat>Apresentação na tela (4:3)</PresentationFormat>
  <Paragraphs>210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Usuário do Windows</cp:lastModifiedBy>
  <cp:revision>203</cp:revision>
  <cp:lastPrinted>2018-12-10T09:49:42Z</cp:lastPrinted>
  <dcterms:modified xsi:type="dcterms:W3CDTF">2019-08-26T18:01:55Z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